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5"/>
  </p:notesMasterIdLst>
  <p:handoutMasterIdLst>
    <p:handoutMasterId r:id="rId66"/>
  </p:handoutMasterIdLst>
  <p:sldIdLst>
    <p:sldId id="301" r:id="rId2"/>
    <p:sldId id="257" r:id="rId3"/>
    <p:sldId id="259" r:id="rId4"/>
    <p:sldId id="306" r:id="rId5"/>
    <p:sldId id="258" r:id="rId6"/>
    <p:sldId id="267" r:id="rId7"/>
    <p:sldId id="260" r:id="rId8"/>
    <p:sldId id="261" r:id="rId9"/>
    <p:sldId id="262" r:id="rId10"/>
    <p:sldId id="263" r:id="rId11"/>
    <p:sldId id="264" r:id="rId12"/>
    <p:sldId id="268" r:id="rId13"/>
    <p:sldId id="265" r:id="rId14"/>
    <p:sldId id="289" r:id="rId15"/>
    <p:sldId id="269" r:id="rId16"/>
    <p:sldId id="270" r:id="rId17"/>
    <p:sldId id="271" r:id="rId18"/>
    <p:sldId id="272" r:id="rId19"/>
    <p:sldId id="273" r:id="rId20"/>
    <p:sldId id="276" r:id="rId21"/>
    <p:sldId id="274" r:id="rId22"/>
    <p:sldId id="275" r:id="rId23"/>
    <p:sldId id="26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91" r:id="rId32"/>
    <p:sldId id="284" r:id="rId33"/>
    <p:sldId id="292" r:id="rId34"/>
    <p:sldId id="295" r:id="rId35"/>
    <p:sldId id="296" r:id="rId36"/>
    <p:sldId id="297" r:id="rId37"/>
    <p:sldId id="298" r:id="rId38"/>
    <p:sldId id="285" r:id="rId39"/>
    <p:sldId id="323" r:id="rId40"/>
    <p:sldId id="293" r:id="rId41"/>
    <p:sldId id="322" r:id="rId42"/>
    <p:sldId id="324" r:id="rId43"/>
    <p:sldId id="286" r:id="rId44"/>
    <p:sldId id="294" r:id="rId45"/>
    <p:sldId id="287" r:id="rId46"/>
    <p:sldId id="288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  <p:sldId id="320" r:id="rId61"/>
    <p:sldId id="321" r:id="rId62"/>
    <p:sldId id="304" r:id="rId63"/>
    <p:sldId id="299" r:id="rId64"/>
  </p:sldIdLst>
  <p:sldSz cx="9144000" cy="6858000" type="screen4x3"/>
  <p:notesSz cx="6834188" cy="9979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926" autoAdjust="0"/>
    <p:restoredTop sz="94660"/>
  </p:normalViewPr>
  <p:slideViewPr>
    <p:cSldViewPr>
      <p:cViewPr>
        <p:scale>
          <a:sx n="66" d="100"/>
          <a:sy n="66" d="100"/>
        </p:scale>
        <p:origin x="-810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A872DC-0803-4E35-B52F-4C38D639C1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4DFD41A-CE42-49E1-A646-55A9810D4123}">
      <dgm:prSet phldrT="[Text]"/>
      <dgm:spPr/>
      <dgm:t>
        <a:bodyPr/>
        <a:lstStyle/>
        <a:p>
          <a:r>
            <a:rPr lang="en-US" dirty="0" err="1" smtClean="0"/>
            <a:t>Kepala</a:t>
          </a:r>
          <a:r>
            <a:rPr lang="en-US" dirty="0" smtClean="0"/>
            <a:t> Sub </a:t>
          </a:r>
          <a:r>
            <a:rPr lang="en-US" dirty="0" err="1" smtClean="0"/>
            <a:t>Direktorat</a:t>
          </a:r>
          <a:r>
            <a:rPr lang="en-US" dirty="0" smtClean="0"/>
            <a:t> </a:t>
          </a:r>
          <a:r>
            <a:rPr lang="en-US" dirty="0" err="1" smtClean="0"/>
            <a:t>Analisis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13F15D6E-CC20-4DAC-B5AD-2F0531A2D88C}" type="parTrans" cxnId="{E1A2A6DF-D25D-44AB-BF1E-B81B9B29CAE8}">
      <dgm:prSet/>
      <dgm:spPr/>
      <dgm:t>
        <a:bodyPr/>
        <a:lstStyle/>
        <a:p>
          <a:endParaRPr lang="en-US"/>
        </a:p>
      </dgm:t>
    </dgm:pt>
    <dgm:pt modelId="{7761B7BD-C5AA-4A4C-AE37-25527580E15D}" type="sibTrans" cxnId="{E1A2A6DF-D25D-44AB-BF1E-B81B9B29CAE8}">
      <dgm:prSet/>
      <dgm:spPr/>
      <dgm:t>
        <a:bodyPr/>
        <a:lstStyle/>
        <a:p>
          <a:endParaRPr lang="en-US"/>
        </a:p>
      </dgm:t>
    </dgm:pt>
    <dgm:pt modelId="{B5EDF4AD-9F41-41C5-B08B-26E8AC72282B}">
      <dgm:prSet phldrT="[Text]"/>
      <dgm:spPr/>
      <dgm:t>
        <a:bodyPr/>
        <a:lstStyle/>
        <a:p>
          <a:r>
            <a:rPr lang="en-US" dirty="0" err="1" smtClean="0"/>
            <a:t>Kepala</a:t>
          </a:r>
          <a:r>
            <a:rPr lang="en-US" dirty="0" smtClean="0"/>
            <a:t> </a:t>
          </a:r>
          <a:r>
            <a:rPr lang="en-US" dirty="0" err="1" smtClean="0"/>
            <a:t>Seksi</a:t>
          </a:r>
          <a:r>
            <a:rPr lang="en-US" dirty="0" smtClean="0"/>
            <a:t> </a:t>
          </a:r>
          <a:r>
            <a:rPr lang="en-US" dirty="0" err="1" smtClean="0"/>
            <a:t>Inventarisasi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BAEA0F91-D463-466A-8CD7-3EE31A52841F}" type="parTrans" cxnId="{89B6E5DC-DEC6-498C-A003-81614C43F647}">
      <dgm:prSet/>
      <dgm:spPr/>
      <dgm:t>
        <a:bodyPr/>
        <a:lstStyle/>
        <a:p>
          <a:endParaRPr lang="en-US"/>
        </a:p>
      </dgm:t>
    </dgm:pt>
    <dgm:pt modelId="{53740745-460F-42CF-9DEB-669A5DF34926}" type="sibTrans" cxnId="{89B6E5DC-DEC6-498C-A003-81614C43F647}">
      <dgm:prSet/>
      <dgm:spPr/>
      <dgm:t>
        <a:bodyPr/>
        <a:lstStyle/>
        <a:p>
          <a:endParaRPr lang="en-US"/>
        </a:p>
      </dgm:t>
    </dgm:pt>
    <dgm:pt modelId="{8B3162C7-F4AC-4C9C-AFA0-19DAF8F3B207}">
      <dgm:prSet phldrT="[Text]"/>
      <dgm:spPr/>
      <dgm:t>
        <a:bodyPr/>
        <a:lstStyle/>
        <a:p>
          <a:r>
            <a:rPr lang="en-US" dirty="0" err="1" smtClean="0"/>
            <a:t>Pengumpul</a:t>
          </a:r>
          <a:r>
            <a:rPr lang="en-US" dirty="0" smtClean="0"/>
            <a:t> Data </a:t>
          </a:r>
          <a:r>
            <a:rPr lang="en-US" dirty="0" err="1" smtClean="0"/>
            <a:t>Jabatan</a:t>
          </a:r>
          <a:endParaRPr lang="en-US" dirty="0"/>
        </a:p>
      </dgm:t>
    </dgm:pt>
    <dgm:pt modelId="{AE6F6B8A-D283-46E1-BB85-D10A8BB9EBA3}" type="parTrans" cxnId="{0853AA66-FA3F-43D7-B185-4603C288C70F}">
      <dgm:prSet/>
      <dgm:spPr/>
      <dgm:t>
        <a:bodyPr/>
        <a:lstStyle/>
        <a:p>
          <a:endParaRPr lang="en-US"/>
        </a:p>
      </dgm:t>
    </dgm:pt>
    <dgm:pt modelId="{AA1D8F6C-9861-4393-8BF2-0F73EE512CF3}" type="sibTrans" cxnId="{0853AA66-FA3F-43D7-B185-4603C288C70F}">
      <dgm:prSet/>
      <dgm:spPr/>
      <dgm:t>
        <a:bodyPr/>
        <a:lstStyle/>
        <a:p>
          <a:endParaRPr lang="en-US"/>
        </a:p>
      </dgm:t>
    </dgm:pt>
    <dgm:pt modelId="{958BE256-F670-477F-8E48-C46ABAFB46A7}">
      <dgm:prSet phldrT="[Text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dirty="0" err="1" smtClean="0"/>
            <a:t>Pengelola</a:t>
          </a:r>
          <a:r>
            <a:rPr lang="en-US" dirty="0" smtClean="0"/>
            <a:t> Database </a:t>
          </a:r>
          <a:r>
            <a:rPr lang="en-US" dirty="0" err="1" smtClean="0"/>
            <a:t>Jabatan</a:t>
          </a:r>
          <a:endParaRPr lang="en-US" dirty="0"/>
        </a:p>
      </dgm:t>
    </dgm:pt>
    <dgm:pt modelId="{9E81EA66-02CE-460F-820F-6C22C90B3661}" type="parTrans" cxnId="{D061159B-7F71-4309-ADAA-D8EF74F7D895}">
      <dgm:prSet/>
      <dgm:spPr/>
      <dgm:t>
        <a:bodyPr/>
        <a:lstStyle/>
        <a:p>
          <a:endParaRPr lang="en-US"/>
        </a:p>
      </dgm:t>
    </dgm:pt>
    <dgm:pt modelId="{4813428F-9845-4DFE-B475-642044D5E055}" type="sibTrans" cxnId="{D061159B-7F71-4309-ADAA-D8EF74F7D895}">
      <dgm:prSet/>
      <dgm:spPr/>
      <dgm:t>
        <a:bodyPr/>
        <a:lstStyle/>
        <a:p>
          <a:endParaRPr lang="en-US"/>
        </a:p>
      </dgm:t>
    </dgm:pt>
    <dgm:pt modelId="{0AC5391B-B540-470B-9CA4-FD61A650DD1B}" type="pres">
      <dgm:prSet presAssocID="{ADA872DC-0803-4E35-B52F-4C38D639C1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25D6195-1F63-43A3-976D-D032822A676A}" type="pres">
      <dgm:prSet presAssocID="{14DFD41A-CE42-49E1-A646-55A9810D4123}" presName="hierRoot1" presStyleCnt="0">
        <dgm:presLayoutVars>
          <dgm:hierBranch val="init"/>
        </dgm:presLayoutVars>
      </dgm:prSet>
      <dgm:spPr/>
    </dgm:pt>
    <dgm:pt modelId="{CACF87F7-9F49-4741-83FE-6411559B9BD3}" type="pres">
      <dgm:prSet presAssocID="{14DFD41A-CE42-49E1-A646-55A9810D4123}" presName="rootComposite1" presStyleCnt="0"/>
      <dgm:spPr/>
    </dgm:pt>
    <dgm:pt modelId="{E66752CC-7201-4F5A-B888-1E4F12E80B7F}" type="pres">
      <dgm:prSet presAssocID="{14DFD41A-CE42-49E1-A646-55A9810D412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53AFD0-6476-4E4A-A579-0AAF64C6E9DB}" type="pres">
      <dgm:prSet presAssocID="{14DFD41A-CE42-49E1-A646-55A9810D412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B31933D-F9A1-4EB7-B5FD-3FF7013BCA86}" type="pres">
      <dgm:prSet presAssocID="{14DFD41A-CE42-49E1-A646-55A9810D4123}" presName="hierChild2" presStyleCnt="0"/>
      <dgm:spPr/>
    </dgm:pt>
    <dgm:pt modelId="{D8C16203-4EDF-4F09-A7F8-AB913273F867}" type="pres">
      <dgm:prSet presAssocID="{BAEA0F91-D463-466A-8CD7-3EE31A52841F}" presName="Name37" presStyleLbl="parChTrans1D2" presStyleIdx="0" presStyleCnt="1"/>
      <dgm:spPr/>
      <dgm:t>
        <a:bodyPr/>
        <a:lstStyle/>
        <a:p>
          <a:endParaRPr lang="en-US"/>
        </a:p>
      </dgm:t>
    </dgm:pt>
    <dgm:pt modelId="{66FBCF20-EC4C-4E60-A65F-AC2B3E5FEE26}" type="pres">
      <dgm:prSet presAssocID="{B5EDF4AD-9F41-41C5-B08B-26E8AC72282B}" presName="hierRoot2" presStyleCnt="0">
        <dgm:presLayoutVars>
          <dgm:hierBranch/>
        </dgm:presLayoutVars>
      </dgm:prSet>
      <dgm:spPr/>
    </dgm:pt>
    <dgm:pt modelId="{450B4E68-6EE5-498D-9B1D-F5A58E3EE4B2}" type="pres">
      <dgm:prSet presAssocID="{B5EDF4AD-9F41-41C5-B08B-26E8AC72282B}" presName="rootComposite" presStyleCnt="0"/>
      <dgm:spPr/>
    </dgm:pt>
    <dgm:pt modelId="{802D027C-7912-4E1C-BACE-1EDDC356A6B9}" type="pres">
      <dgm:prSet presAssocID="{B5EDF4AD-9F41-41C5-B08B-26E8AC72282B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4B8DAB-3BD0-4949-8B9D-420A6FE66CCC}" type="pres">
      <dgm:prSet presAssocID="{B5EDF4AD-9F41-41C5-B08B-26E8AC72282B}" presName="rootConnector" presStyleLbl="node2" presStyleIdx="0" presStyleCnt="1"/>
      <dgm:spPr/>
      <dgm:t>
        <a:bodyPr/>
        <a:lstStyle/>
        <a:p>
          <a:endParaRPr lang="en-US"/>
        </a:p>
      </dgm:t>
    </dgm:pt>
    <dgm:pt modelId="{134E9C20-C79A-4746-96BB-CBF81D98E4B5}" type="pres">
      <dgm:prSet presAssocID="{B5EDF4AD-9F41-41C5-B08B-26E8AC72282B}" presName="hierChild4" presStyleCnt="0"/>
      <dgm:spPr/>
    </dgm:pt>
    <dgm:pt modelId="{8D1FAD3E-A931-480D-B8B5-89E101355F15}" type="pres">
      <dgm:prSet presAssocID="{AE6F6B8A-D283-46E1-BB85-D10A8BB9EBA3}" presName="Name35" presStyleLbl="parChTrans1D3" presStyleIdx="0" presStyleCnt="2"/>
      <dgm:spPr/>
      <dgm:t>
        <a:bodyPr/>
        <a:lstStyle/>
        <a:p>
          <a:endParaRPr lang="en-US"/>
        </a:p>
      </dgm:t>
    </dgm:pt>
    <dgm:pt modelId="{F0B8525C-EA0A-4585-9586-AE3B4CE7936C}" type="pres">
      <dgm:prSet presAssocID="{8B3162C7-F4AC-4C9C-AFA0-19DAF8F3B207}" presName="hierRoot2" presStyleCnt="0">
        <dgm:presLayoutVars>
          <dgm:hierBranch val="init"/>
        </dgm:presLayoutVars>
      </dgm:prSet>
      <dgm:spPr/>
    </dgm:pt>
    <dgm:pt modelId="{C526244A-77D6-4C10-BD0F-EF64384F8EB9}" type="pres">
      <dgm:prSet presAssocID="{8B3162C7-F4AC-4C9C-AFA0-19DAF8F3B207}" presName="rootComposite" presStyleCnt="0"/>
      <dgm:spPr/>
    </dgm:pt>
    <dgm:pt modelId="{CE1336D3-410D-47C8-9071-7675E0024DD9}" type="pres">
      <dgm:prSet presAssocID="{8B3162C7-F4AC-4C9C-AFA0-19DAF8F3B207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3B6D45-326E-4D22-9423-92107E20FEB5}" type="pres">
      <dgm:prSet presAssocID="{8B3162C7-F4AC-4C9C-AFA0-19DAF8F3B207}" presName="rootConnector" presStyleLbl="node3" presStyleIdx="0" presStyleCnt="2"/>
      <dgm:spPr/>
      <dgm:t>
        <a:bodyPr/>
        <a:lstStyle/>
        <a:p>
          <a:endParaRPr lang="en-US"/>
        </a:p>
      </dgm:t>
    </dgm:pt>
    <dgm:pt modelId="{5DF0BEB7-83A7-408C-BB03-4793C65BB444}" type="pres">
      <dgm:prSet presAssocID="{8B3162C7-F4AC-4C9C-AFA0-19DAF8F3B207}" presName="hierChild4" presStyleCnt="0"/>
      <dgm:spPr/>
    </dgm:pt>
    <dgm:pt modelId="{0F78354B-EAE9-430C-8D80-C3ED7BE905D2}" type="pres">
      <dgm:prSet presAssocID="{8B3162C7-F4AC-4C9C-AFA0-19DAF8F3B207}" presName="hierChild5" presStyleCnt="0"/>
      <dgm:spPr/>
    </dgm:pt>
    <dgm:pt modelId="{8526945C-C41A-47B2-B8F1-DD80D045300A}" type="pres">
      <dgm:prSet presAssocID="{9E81EA66-02CE-460F-820F-6C22C90B3661}" presName="Name35" presStyleLbl="parChTrans1D3" presStyleIdx="1" presStyleCnt="2"/>
      <dgm:spPr/>
      <dgm:t>
        <a:bodyPr/>
        <a:lstStyle/>
        <a:p>
          <a:endParaRPr lang="en-US"/>
        </a:p>
      </dgm:t>
    </dgm:pt>
    <dgm:pt modelId="{3ECBA871-6DD6-4887-9309-46D10FADDE83}" type="pres">
      <dgm:prSet presAssocID="{958BE256-F670-477F-8E48-C46ABAFB46A7}" presName="hierRoot2" presStyleCnt="0">
        <dgm:presLayoutVars>
          <dgm:hierBranch val="init"/>
        </dgm:presLayoutVars>
      </dgm:prSet>
      <dgm:spPr/>
    </dgm:pt>
    <dgm:pt modelId="{2BBDDD86-5148-4A05-9229-982149ECADF9}" type="pres">
      <dgm:prSet presAssocID="{958BE256-F670-477F-8E48-C46ABAFB46A7}" presName="rootComposite" presStyleCnt="0"/>
      <dgm:spPr/>
    </dgm:pt>
    <dgm:pt modelId="{8425A817-9090-40B7-95EE-E8EAB0E63D88}" type="pres">
      <dgm:prSet presAssocID="{958BE256-F670-477F-8E48-C46ABAFB46A7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5B5598-50A7-4279-B2FF-55AEB821808F}" type="pres">
      <dgm:prSet presAssocID="{958BE256-F670-477F-8E48-C46ABAFB46A7}" presName="rootConnector" presStyleLbl="node3" presStyleIdx="1" presStyleCnt="2"/>
      <dgm:spPr/>
      <dgm:t>
        <a:bodyPr/>
        <a:lstStyle/>
        <a:p>
          <a:endParaRPr lang="en-US"/>
        </a:p>
      </dgm:t>
    </dgm:pt>
    <dgm:pt modelId="{A219F914-B537-4972-979D-53652A4DDF9B}" type="pres">
      <dgm:prSet presAssocID="{958BE256-F670-477F-8E48-C46ABAFB46A7}" presName="hierChild4" presStyleCnt="0"/>
      <dgm:spPr/>
    </dgm:pt>
    <dgm:pt modelId="{9C344992-655D-4CC3-A53D-A989C339DF38}" type="pres">
      <dgm:prSet presAssocID="{958BE256-F670-477F-8E48-C46ABAFB46A7}" presName="hierChild5" presStyleCnt="0"/>
      <dgm:spPr/>
    </dgm:pt>
    <dgm:pt modelId="{58A650AD-EA28-41AA-904C-0F9E9FFAF830}" type="pres">
      <dgm:prSet presAssocID="{B5EDF4AD-9F41-41C5-B08B-26E8AC72282B}" presName="hierChild5" presStyleCnt="0"/>
      <dgm:spPr/>
    </dgm:pt>
    <dgm:pt modelId="{0AB9DC7B-DC0B-40BD-B26B-2A0E6E32DA56}" type="pres">
      <dgm:prSet presAssocID="{14DFD41A-CE42-49E1-A646-55A9810D4123}" presName="hierChild3" presStyleCnt="0"/>
      <dgm:spPr/>
    </dgm:pt>
  </dgm:ptLst>
  <dgm:cxnLst>
    <dgm:cxn modelId="{ABC01D7E-55E4-47E6-92ED-2E3BAE4AD0EB}" type="presOf" srcId="{14DFD41A-CE42-49E1-A646-55A9810D4123}" destId="{E66752CC-7201-4F5A-B888-1E4F12E80B7F}" srcOrd="0" destOrd="0" presId="urn:microsoft.com/office/officeart/2005/8/layout/orgChart1"/>
    <dgm:cxn modelId="{F4840391-7AC7-4668-94D6-3948A5B3B80D}" type="presOf" srcId="{BAEA0F91-D463-466A-8CD7-3EE31A52841F}" destId="{D8C16203-4EDF-4F09-A7F8-AB913273F867}" srcOrd="0" destOrd="0" presId="urn:microsoft.com/office/officeart/2005/8/layout/orgChart1"/>
    <dgm:cxn modelId="{56DD62E7-CEF3-4A2A-A4E5-4332ED665E27}" type="presOf" srcId="{8B3162C7-F4AC-4C9C-AFA0-19DAF8F3B207}" destId="{CE1336D3-410D-47C8-9071-7675E0024DD9}" srcOrd="0" destOrd="0" presId="urn:microsoft.com/office/officeart/2005/8/layout/orgChart1"/>
    <dgm:cxn modelId="{5758EF87-92A2-4F1B-9042-F6579BF3118F}" type="presOf" srcId="{ADA872DC-0803-4E35-B52F-4C38D639C168}" destId="{0AC5391B-B540-470B-9CA4-FD61A650DD1B}" srcOrd="0" destOrd="0" presId="urn:microsoft.com/office/officeart/2005/8/layout/orgChart1"/>
    <dgm:cxn modelId="{89B6E5DC-DEC6-498C-A003-81614C43F647}" srcId="{14DFD41A-CE42-49E1-A646-55A9810D4123}" destId="{B5EDF4AD-9F41-41C5-B08B-26E8AC72282B}" srcOrd="0" destOrd="0" parTransId="{BAEA0F91-D463-466A-8CD7-3EE31A52841F}" sibTransId="{53740745-460F-42CF-9DEB-669A5DF34926}"/>
    <dgm:cxn modelId="{AB4BDAA3-C295-4924-A20A-FC2D6D71A3AB}" type="presOf" srcId="{AE6F6B8A-D283-46E1-BB85-D10A8BB9EBA3}" destId="{8D1FAD3E-A931-480D-B8B5-89E101355F15}" srcOrd="0" destOrd="0" presId="urn:microsoft.com/office/officeart/2005/8/layout/orgChart1"/>
    <dgm:cxn modelId="{370AA499-1590-4A6C-9197-30F93233777A}" type="presOf" srcId="{8B3162C7-F4AC-4C9C-AFA0-19DAF8F3B207}" destId="{573B6D45-326E-4D22-9423-92107E20FEB5}" srcOrd="1" destOrd="0" presId="urn:microsoft.com/office/officeart/2005/8/layout/orgChart1"/>
    <dgm:cxn modelId="{379E3ABA-0F3C-43AF-ACD2-D35BA79958BA}" type="presOf" srcId="{B5EDF4AD-9F41-41C5-B08B-26E8AC72282B}" destId="{802D027C-7912-4E1C-BACE-1EDDC356A6B9}" srcOrd="0" destOrd="0" presId="urn:microsoft.com/office/officeart/2005/8/layout/orgChart1"/>
    <dgm:cxn modelId="{547B2168-F2B8-4F05-B56E-24C49979CEAC}" type="presOf" srcId="{958BE256-F670-477F-8E48-C46ABAFB46A7}" destId="{8425A817-9090-40B7-95EE-E8EAB0E63D88}" srcOrd="0" destOrd="0" presId="urn:microsoft.com/office/officeart/2005/8/layout/orgChart1"/>
    <dgm:cxn modelId="{878BA84E-CE2D-4028-A446-0EDFA201DCD0}" type="presOf" srcId="{14DFD41A-CE42-49E1-A646-55A9810D4123}" destId="{A053AFD0-6476-4E4A-A579-0AAF64C6E9DB}" srcOrd="1" destOrd="0" presId="urn:microsoft.com/office/officeart/2005/8/layout/orgChart1"/>
    <dgm:cxn modelId="{D061159B-7F71-4309-ADAA-D8EF74F7D895}" srcId="{B5EDF4AD-9F41-41C5-B08B-26E8AC72282B}" destId="{958BE256-F670-477F-8E48-C46ABAFB46A7}" srcOrd="1" destOrd="0" parTransId="{9E81EA66-02CE-460F-820F-6C22C90B3661}" sibTransId="{4813428F-9845-4DFE-B475-642044D5E055}"/>
    <dgm:cxn modelId="{0853AA66-FA3F-43D7-B185-4603C288C70F}" srcId="{B5EDF4AD-9F41-41C5-B08B-26E8AC72282B}" destId="{8B3162C7-F4AC-4C9C-AFA0-19DAF8F3B207}" srcOrd="0" destOrd="0" parTransId="{AE6F6B8A-D283-46E1-BB85-D10A8BB9EBA3}" sibTransId="{AA1D8F6C-9861-4393-8BF2-0F73EE512CF3}"/>
    <dgm:cxn modelId="{E1A2A6DF-D25D-44AB-BF1E-B81B9B29CAE8}" srcId="{ADA872DC-0803-4E35-B52F-4C38D639C168}" destId="{14DFD41A-CE42-49E1-A646-55A9810D4123}" srcOrd="0" destOrd="0" parTransId="{13F15D6E-CC20-4DAC-B5AD-2F0531A2D88C}" sibTransId="{7761B7BD-C5AA-4A4C-AE37-25527580E15D}"/>
    <dgm:cxn modelId="{18963FC4-1CC5-4B2D-983C-4EDF4ACE518F}" type="presOf" srcId="{958BE256-F670-477F-8E48-C46ABAFB46A7}" destId="{3B5B5598-50A7-4279-B2FF-55AEB821808F}" srcOrd="1" destOrd="0" presId="urn:microsoft.com/office/officeart/2005/8/layout/orgChart1"/>
    <dgm:cxn modelId="{5196A274-DB3B-46E5-BE38-D912CD945596}" type="presOf" srcId="{9E81EA66-02CE-460F-820F-6C22C90B3661}" destId="{8526945C-C41A-47B2-B8F1-DD80D045300A}" srcOrd="0" destOrd="0" presId="urn:microsoft.com/office/officeart/2005/8/layout/orgChart1"/>
    <dgm:cxn modelId="{8A5E006B-3ED1-4C35-830E-665AEBF768F6}" type="presOf" srcId="{B5EDF4AD-9F41-41C5-B08B-26E8AC72282B}" destId="{BE4B8DAB-3BD0-4949-8B9D-420A6FE66CCC}" srcOrd="1" destOrd="0" presId="urn:microsoft.com/office/officeart/2005/8/layout/orgChart1"/>
    <dgm:cxn modelId="{4935E35A-E7BF-4815-8418-A218E09EA687}" type="presParOf" srcId="{0AC5391B-B540-470B-9CA4-FD61A650DD1B}" destId="{F25D6195-1F63-43A3-976D-D032822A676A}" srcOrd="0" destOrd="0" presId="urn:microsoft.com/office/officeart/2005/8/layout/orgChart1"/>
    <dgm:cxn modelId="{CAA4F4E9-7BD3-4612-8E6D-75766C3940F3}" type="presParOf" srcId="{F25D6195-1F63-43A3-976D-D032822A676A}" destId="{CACF87F7-9F49-4741-83FE-6411559B9BD3}" srcOrd="0" destOrd="0" presId="urn:microsoft.com/office/officeart/2005/8/layout/orgChart1"/>
    <dgm:cxn modelId="{73FA02B2-65EB-4F05-8914-6F1B63AF73CF}" type="presParOf" srcId="{CACF87F7-9F49-4741-83FE-6411559B9BD3}" destId="{E66752CC-7201-4F5A-B888-1E4F12E80B7F}" srcOrd="0" destOrd="0" presId="urn:microsoft.com/office/officeart/2005/8/layout/orgChart1"/>
    <dgm:cxn modelId="{0D06EA67-DB73-4597-A3A0-CDD02263EBA7}" type="presParOf" srcId="{CACF87F7-9F49-4741-83FE-6411559B9BD3}" destId="{A053AFD0-6476-4E4A-A579-0AAF64C6E9DB}" srcOrd="1" destOrd="0" presId="urn:microsoft.com/office/officeart/2005/8/layout/orgChart1"/>
    <dgm:cxn modelId="{35EB94AE-6FBE-4C11-8A91-D3CFE8BEFCB4}" type="presParOf" srcId="{F25D6195-1F63-43A3-976D-D032822A676A}" destId="{0B31933D-F9A1-4EB7-B5FD-3FF7013BCA86}" srcOrd="1" destOrd="0" presId="urn:microsoft.com/office/officeart/2005/8/layout/orgChart1"/>
    <dgm:cxn modelId="{32C9BEF7-821C-4E3D-94C4-B70118FE8046}" type="presParOf" srcId="{0B31933D-F9A1-4EB7-B5FD-3FF7013BCA86}" destId="{D8C16203-4EDF-4F09-A7F8-AB913273F867}" srcOrd="0" destOrd="0" presId="urn:microsoft.com/office/officeart/2005/8/layout/orgChart1"/>
    <dgm:cxn modelId="{A68C9271-9722-4311-A175-099073667A18}" type="presParOf" srcId="{0B31933D-F9A1-4EB7-B5FD-3FF7013BCA86}" destId="{66FBCF20-EC4C-4E60-A65F-AC2B3E5FEE26}" srcOrd="1" destOrd="0" presId="urn:microsoft.com/office/officeart/2005/8/layout/orgChart1"/>
    <dgm:cxn modelId="{55B48694-F99A-43F5-BD8E-7B93D06E8E79}" type="presParOf" srcId="{66FBCF20-EC4C-4E60-A65F-AC2B3E5FEE26}" destId="{450B4E68-6EE5-498D-9B1D-F5A58E3EE4B2}" srcOrd="0" destOrd="0" presId="urn:microsoft.com/office/officeart/2005/8/layout/orgChart1"/>
    <dgm:cxn modelId="{19933F6A-7761-4FEC-B41F-27C3D0922026}" type="presParOf" srcId="{450B4E68-6EE5-498D-9B1D-F5A58E3EE4B2}" destId="{802D027C-7912-4E1C-BACE-1EDDC356A6B9}" srcOrd="0" destOrd="0" presId="urn:microsoft.com/office/officeart/2005/8/layout/orgChart1"/>
    <dgm:cxn modelId="{CB10B35F-710E-4DB0-A1FD-127168CF4053}" type="presParOf" srcId="{450B4E68-6EE5-498D-9B1D-F5A58E3EE4B2}" destId="{BE4B8DAB-3BD0-4949-8B9D-420A6FE66CCC}" srcOrd="1" destOrd="0" presId="urn:microsoft.com/office/officeart/2005/8/layout/orgChart1"/>
    <dgm:cxn modelId="{9DDB3BF1-B247-46B7-825A-15FC2764C77F}" type="presParOf" srcId="{66FBCF20-EC4C-4E60-A65F-AC2B3E5FEE26}" destId="{134E9C20-C79A-4746-96BB-CBF81D98E4B5}" srcOrd="1" destOrd="0" presId="urn:microsoft.com/office/officeart/2005/8/layout/orgChart1"/>
    <dgm:cxn modelId="{7F82EC39-9B55-4251-8D5E-4F6ABB12A72F}" type="presParOf" srcId="{134E9C20-C79A-4746-96BB-CBF81D98E4B5}" destId="{8D1FAD3E-A931-480D-B8B5-89E101355F15}" srcOrd="0" destOrd="0" presId="urn:microsoft.com/office/officeart/2005/8/layout/orgChart1"/>
    <dgm:cxn modelId="{55531571-01E1-408B-80DF-BCFF6830793D}" type="presParOf" srcId="{134E9C20-C79A-4746-96BB-CBF81D98E4B5}" destId="{F0B8525C-EA0A-4585-9586-AE3B4CE7936C}" srcOrd="1" destOrd="0" presId="urn:microsoft.com/office/officeart/2005/8/layout/orgChart1"/>
    <dgm:cxn modelId="{85601017-0DC8-4073-B591-3F855302BDEB}" type="presParOf" srcId="{F0B8525C-EA0A-4585-9586-AE3B4CE7936C}" destId="{C526244A-77D6-4C10-BD0F-EF64384F8EB9}" srcOrd="0" destOrd="0" presId="urn:microsoft.com/office/officeart/2005/8/layout/orgChart1"/>
    <dgm:cxn modelId="{8CB44DCD-480B-4A56-8AFF-655A4BFED41C}" type="presParOf" srcId="{C526244A-77D6-4C10-BD0F-EF64384F8EB9}" destId="{CE1336D3-410D-47C8-9071-7675E0024DD9}" srcOrd="0" destOrd="0" presId="urn:microsoft.com/office/officeart/2005/8/layout/orgChart1"/>
    <dgm:cxn modelId="{097D7CC4-0CC7-4BCC-BF89-B9403F14D609}" type="presParOf" srcId="{C526244A-77D6-4C10-BD0F-EF64384F8EB9}" destId="{573B6D45-326E-4D22-9423-92107E20FEB5}" srcOrd="1" destOrd="0" presId="urn:microsoft.com/office/officeart/2005/8/layout/orgChart1"/>
    <dgm:cxn modelId="{E7958F22-4FC2-4DF5-8C7A-C2FCD0C0E3BA}" type="presParOf" srcId="{F0B8525C-EA0A-4585-9586-AE3B4CE7936C}" destId="{5DF0BEB7-83A7-408C-BB03-4793C65BB444}" srcOrd="1" destOrd="0" presId="urn:microsoft.com/office/officeart/2005/8/layout/orgChart1"/>
    <dgm:cxn modelId="{B181AC52-1805-44F2-B178-3FCE5EB553D9}" type="presParOf" srcId="{F0B8525C-EA0A-4585-9586-AE3B4CE7936C}" destId="{0F78354B-EAE9-430C-8D80-C3ED7BE905D2}" srcOrd="2" destOrd="0" presId="urn:microsoft.com/office/officeart/2005/8/layout/orgChart1"/>
    <dgm:cxn modelId="{ECB78AA6-B02E-4901-B4DD-22A3720D835C}" type="presParOf" srcId="{134E9C20-C79A-4746-96BB-CBF81D98E4B5}" destId="{8526945C-C41A-47B2-B8F1-DD80D045300A}" srcOrd="2" destOrd="0" presId="urn:microsoft.com/office/officeart/2005/8/layout/orgChart1"/>
    <dgm:cxn modelId="{921842F9-0919-4211-B214-BF7047DF7CFC}" type="presParOf" srcId="{134E9C20-C79A-4746-96BB-CBF81D98E4B5}" destId="{3ECBA871-6DD6-4887-9309-46D10FADDE83}" srcOrd="3" destOrd="0" presId="urn:microsoft.com/office/officeart/2005/8/layout/orgChart1"/>
    <dgm:cxn modelId="{DBF3643D-69CA-4EB4-9AC0-F9F6A82694F7}" type="presParOf" srcId="{3ECBA871-6DD6-4887-9309-46D10FADDE83}" destId="{2BBDDD86-5148-4A05-9229-982149ECADF9}" srcOrd="0" destOrd="0" presId="urn:microsoft.com/office/officeart/2005/8/layout/orgChart1"/>
    <dgm:cxn modelId="{FB8E4AC9-6BC5-4891-BEF4-C6B4D73C8FED}" type="presParOf" srcId="{2BBDDD86-5148-4A05-9229-982149ECADF9}" destId="{8425A817-9090-40B7-95EE-E8EAB0E63D88}" srcOrd="0" destOrd="0" presId="urn:microsoft.com/office/officeart/2005/8/layout/orgChart1"/>
    <dgm:cxn modelId="{39ED54FD-60F6-4A64-899F-1E443787B942}" type="presParOf" srcId="{2BBDDD86-5148-4A05-9229-982149ECADF9}" destId="{3B5B5598-50A7-4279-B2FF-55AEB821808F}" srcOrd="1" destOrd="0" presId="urn:microsoft.com/office/officeart/2005/8/layout/orgChart1"/>
    <dgm:cxn modelId="{277B5EE8-D808-4311-937E-5574A9F1A920}" type="presParOf" srcId="{3ECBA871-6DD6-4887-9309-46D10FADDE83}" destId="{A219F914-B537-4972-979D-53652A4DDF9B}" srcOrd="1" destOrd="0" presId="urn:microsoft.com/office/officeart/2005/8/layout/orgChart1"/>
    <dgm:cxn modelId="{0FFB98FC-EA95-41BE-87A5-35B93D7B3341}" type="presParOf" srcId="{3ECBA871-6DD6-4887-9309-46D10FADDE83}" destId="{9C344992-655D-4CC3-A53D-A989C339DF38}" srcOrd="2" destOrd="0" presId="urn:microsoft.com/office/officeart/2005/8/layout/orgChart1"/>
    <dgm:cxn modelId="{E2E8B4D1-DFBC-48F6-BE8B-0ADCFFB0CF1F}" type="presParOf" srcId="{66FBCF20-EC4C-4E60-A65F-AC2B3E5FEE26}" destId="{58A650AD-EA28-41AA-904C-0F9E9FFAF830}" srcOrd="2" destOrd="0" presId="urn:microsoft.com/office/officeart/2005/8/layout/orgChart1"/>
    <dgm:cxn modelId="{D3531268-5C99-40CA-9ACB-7E59F1A8F5BA}" type="presParOf" srcId="{F25D6195-1F63-43A3-976D-D032822A676A}" destId="{0AB9DC7B-DC0B-40BD-B26B-2A0E6E32DA56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6A19F6-47CD-4122-A76D-C5962543AA3A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313D89-84BC-4808-9302-379AF0A5C381}">
      <dgm:prSet phldrT="[Text]" custT="1"/>
      <dgm:spPr/>
      <dgm:t>
        <a:bodyPr/>
        <a:lstStyle/>
        <a:p>
          <a:r>
            <a:rPr lang="en-US" sz="2000" b="1" dirty="0" smtClean="0"/>
            <a:t>WHAT?</a:t>
          </a:r>
        </a:p>
      </dgm:t>
    </dgm:pt>
    <dgm:pt modelId="{E49FD33F-7CDB-4C9F-AF56-0C6EEB22B87D}" type="parTrans" cxnId="{5C7D950A-DB0E-41EA-96B4-EAF38E80D364}">
      <dgm:prSet/>
      <dgm:spPr/>
      <dgm:t>
        <a:bodyPr/>
        <a:lstStyle/>
        <a:p>
          <a:endParaRPr lang="en-US"/>
        </a:p>
      </dgm:t>
    </dgm:pt>
    <dgm:pt modelId="{E7A14BBC-3C01-4B63-B6E8-D59B7A83C080}" type="sibTrans" cxnId="{5C7D950A-DB0E-41EA-96B4-EAF38E80D364}">
      <dgm:prSet/>
      <dgm:spPr/>
      <dgm:t>
        <a:bodyPr/>
        <a:lstStyle/>
        <a:p>
          <a:endParaRPr lang="en-US"/>
        </a:p>
      </dgm:t>
    </dgm:pt>
    <dgm:pt modelId="{A3D8A11C-FF34-4681-ACAF-31521F55E197}">
      <dgm:prSet phldrT="[Text]" custT="1"/>
      <dgm:spPr/>
      <dgm:t>
        <a:bodyPr/>
        <a:lstStyle/>
        <a:p>
          <a:r>
            <a:rPr lang="en-US" sz="2000" dirty="0" err="1" smtClean="0"/>
            <a:t>Tindak</a:t>
          </a:r>
          <a:r>
            <a:rPr lang="en-US" sz="2000" dirty="0" smtClean="0"/>
            <a:t> </a:t>
          </a:r>
          <a:r>
            <a:rPr lang="en-US" sz="2000" dirty="0" err="1" smtClean="0"/>
            <a:t>Kerja</a:t>
          </a:r>
          <a:r>
            <a:rPr lang="en-US" sz="2000" dirty="0" smtClean="0"/>
            <a:t> +</a:t>
          </a:r>
          <a:endParaRPr lang="en-US" sz="2000" dirty="0"/>
        </a:p>
      </dgm:t>
    </dgm:pt>
    <dgm:pt modelId="{D40F53E4-526B-477E-ADB5-AE58B00B2594}" type="parTrans" cxnId="{5DC23B46-5B66-40DA-BA3D-783DABAFA88B}">
      <dgm:prSet/>
      <dgm:spPr/>
      <dgm:t>
        <a:bodyPr/>
        <a:lstStyle/>
        <a:p>
          <a:endParaRPr lang="en-US"/>
        </a:p>
      </dgm:t>
    </dgm:pt>
    <dgm:pt modelId="{CCBC1631-6E57-48D9-8471-BC6542CFBCE5}" type="sibTrans" cxnId="{5DC23B46-5B66-40DA-BA3D-783DABAFA88B}">
      <dgm:prSet/>
      <dgm:spPr/>
      <dgm:t>
        <a:bodyPr/>
        <a:lstStyle/>
        <a:p>
          <a:endParaRPr lang="en-US"/>
        </a:p>
      </dgm:t>
    </dgm:pt>
    <dgm:pt modelId="{CF30A252-5316-4B3C-9A98-789968CFF3F2}">
      <dgm:prSet phldrT="[Text]" custT="1"/>
      <dgm:spPr/>
      <dgm:t>
        <a:bodyPr/>
        <a:lstStyle/>
        <a:p>
          <a:r>
            <a:rPr lang="en-US" sz="2000" b="1" dirty="0" smtClean="0"/>
            <a:t>HOW?</a:t>
          </a:r>
        </a:p>
      </dgm:t>
    </dgm:pt>
    <dgm:pt modelId="{92D35ABC-B629-48DE-A245-7DC022E95860}" type="parTrans" cxnId="{971E3417-8611-458E-A06F-AFF314C34664}">
      <dgm:prSet/>
      <dgm:spPr/>
      <dgm:t>
        <a:bodyPr/>
        <a:lstStyle/>
        <a:p>
          <a:endParaRPr lang="en-US"/>
        </a:p>
      </dgm:t>
    </dgm:pt>
    <dgm:pt modelId="{41CB5FC4-4AAE-4BDE-B8B6-C1A8507E0A3D}" type="sibTrans" cxnId="{971E3417-8611-458E-A06F-AFF314C34664}">
      <dgm:prSet/>
      <dgm:spPr/>
      <dgm:t>
        <a:bodyPr/>
        <a:lstStyle/>
        <a:p>
          <a:endParaRPr lang="en-US"/>
        </a:p>
      </dgm:t>
    </dgm:pt>
    <dgm:pt modelId="{23AE0875-2819-41AF-8BA1-148D02675407}">
      <dgm:prSet phldrT="[Text]" custT="1"/>
      <dgm:spPr/>
      <dgm:t>
        <a:bodyPr/>
        <a:lstStyle/>
        <a:p>
          <a:r>
            <a:rPr lang="en-US" sz="1600" dirty="0" err="1" smtClean="0"/>
            <a:t>Pedoman</a:t>
          </a:r>
          <a:r>
            <a:rPr lang="en-US" sz="1600" dirty="0" smtClean="0"/>
            <a:t>/ </a:t>
          </a:r>
          <a:r>
            <a:rPr lang="en-US" sz="1600" dirty="0" err="1" smtClean="0"/>
            <a:t>Acuan</a:t>
          </a:r>
          <a:endParaRPr lang="en-US" sz="1600" dirty="0"/>
        </a:p>
      </dgm:t>
    </dgm:pt>
    <dgm:pt modelId="{3832FFEA-DC90-491C-B388-3D47BF79B5F6}" type="parTrans" cxnId="{6751524F-F724-4B86-A916-30672D1FB4B6}">
      <dgm:prSet/>
      <dgm:spPr/>
      <dgm:t>
        <a:bodyPr/>
        <a:lstStyle/>
        <a:p>
          <a:endParaRPr lang="en-US"/>
        </a:p>
      </dgm:t>
    </dgm:pt>
    <dgm:pt modelId="{1F1B5DF0-0D25-49B4-9F7A-2A0A0A15039A}" type="sibTrans" cxnId="{6751524F-F724-4B86-A916-30672D1FB4B6}">
      <dgm:prSet/>
      <dgm:spPr/>
      <dgm:t>
        <a:bodyPr/>
        <a:lstStyle/>
        <a:p>
          <a:endParaRPr lang="en-US"/>
        </a:p>
      </dgm:t>
    </dgm:pt>
    <dgm:pt modelId="{97FF24EE-46A9-4129-96D2-D15338358BC7}">
      <dgm:prSet phldrT="[Text]" custT="1"/>
      <dgm:spPr/>
      <dgm:t>
        <a:bodyPr/>
        <a:lstStyle/>
        <a:p>
          <a:r>
            <a:rPr lang="en-US" sz="2000" b="1" dirty="0" smtClean="0"/>
            <a:t>WHY?</a:t>
          </a:r>
        </a:p>
      </dgm:t>
    </dgm:pt>
    <dgm:pt modelId="{AA86C804-510A-4483-8456-6C6C44B0BC89}" type="parTrans" cxnId="{804CE1F1-8A64-4AE1-A1C5-C27728ED33C6}">
      <dgm:prSet/>
      <dgm:spPr/>
      <dgm:t>
        <a:bodyPr/>
        <a:lstStyle/>
        <a:p>
          <a:endParaRPr lang="en-US"/>
        </a:p>
      </dgm:t>
    </dgm:pt>
    <dgm:pt modelId="{E1CB23C5-24C9-4E24-B6B1-56E9923E1021}" type="sibTrans" cxnId="{804CE1F1-8A64-4AE1-A1C5-C27728ED33C6}">
      <dgm:prSet/>
      <dgm:spPr/>
      <dgm:t>
        <a:bodyPr/>
        <a:lstStyle/>
        <a:p>
          <a:endParaRPr lang="en-US"/>
        </a:p>
      </dgm:t>
    </dgm:pt>
    <dgm:pt modelId="{CF0E1F63-F80C-4CCF-B5F9-0B05249278CB}">
      <dgm:prSet phldrT="[Text]" custT="1"/>
      <dgm:spPr/>
      <dgm:t>
        <a:bodyPr/>
        <a:lstStyle/>
        <a:p>
          <a:r>
            <a:rPr lang="en-US" sz="1800" dirty="0" err="1" smtClean="0"/>
            <a:t>Tujuan</a:t>
          </a:r>
          <a:r>
            <a:rPr lang="en-US" sz="1800" dirty="0" smtClean="0"/>
            <a:t> </a:t>
          </a:r>
          <a:r>
            <a:rPr lang="en-US" sz="1800" dirty="0" err="1" smtClean="0"/>
            <a:t>pelaksanaan</a:t>
          </a:r>
          <a:r>
            <a:rPr lang="en-US" sz="1800" dirty="0" smtClean="0"/>
            <a:t> </a:t>
          </a:r>
          <a:r>
            <a:rPr lang="en-US" sz="1800" dirty="0" err="1" smtClean="0"/>
            <a:t>tugas</a:t>
          </a:r>
          <a:endParaRPr lang="en-US" sz="1800" dirty="0"/>
        </a:p>
      </dgm:t>
    </dgm:pt>
    <dgm:pt modelId="{674A59BE-668B-4526-9B0F-340D14BB7151}" type="parTrans" cxnId="{D2E6650F-C9F0-4BC8-AE90-B5B5B802D1EF}">
      <dgm:prSet/>
      <dgm:spPr/>
      <dgm:t>
        <a:bodyPr/>
        <a:lstStyle/>
        <a:p>
          <a:endParaRPr lang="en-US"/>
        </a:p>
      </dgm:t>
    </dgm:pt>
    <dgm:pt modelId="{E4F9EFCD-D587-4DBD-A66B-1171D11E1ACD}" type="sibTrans" cxnId="{D2E6650F-C9F0-4BC8-AE90-B5B5B802D1EF}">
      <dgm:prSet/>
      <dgm:spPr/>
      <dgm:t>
        <a:bodyPr/>
        <a:lstStyle/>
        <a:p>
          <a:endParaRPr lang="en-US"/>
        </a:p>
      </dgm:t>
    </dgm:pt>
    <dgm:pt modelId="{71A7F9F8-F875-4FB0-8D11-5BB58EA04726}">
      <dgm:prSet phldrT="[Text]" custT="1"/>
      <dgm:spPr/>
      <dgm:t>
        <a:bodyPr/>
        <a:lstStyle/>
        <a:p>
          <a:r>
            <a:rPr lang="en-US" sz="2000" dirty="0" err="1" smtClean="0"/>
            <a:t>Obyek</a:t>
          </a:r>
          <a:r>
            <a:rPr lang="en-US" sz="2000" dirty="0" smtClean="0"/>
            <a:t> </a:t>
          </a:r>
          <a:r>
            <a:rPr lang="en-US" sz="2000" dirty="0" err="1" smtClean="0"/>
            <a:t>Kerja</a:t>
          </a:r>
          <a:endParaRPr lang="en-US" sz="2000" dirty="0"/>
        </a:p>
      </dgm:t>
    </dgm:pt>
    <dgm:pt modelId="{77D11E8D-327F-4AB0-AB2B-46DD9170218D}" type="parTrans" cxnId="{3D4EE1F2-CEF2-45A4-9944-1A635FBD78B5}">
      <dgm:prSet/>
      <dgm:spPr/>
      <dgm:t>
        <a:bodyPr/>
        <a:lstStyle/>
        <a:p>
          <a:endParaRPr lang="en-US"/>
        </a:p>
      </dgm:t>
    </dgm:pt>
    <dgm:pt modelId="{9B46E3C2-BBD2-47E3-8659-2767DB540688}" type="sibTrans" cxnId="{3D4EE1F2-CEF2-45A4-9944-1A635FBD78B5}">
      <dgm:prSet/>
      <dgm:spPr/>
      <dgm:t>
        <a:bodyPr/>
        <a:lstStyle/>
        <a:p>
          <a:endParaRPr lang="en-US"/>
        </a:p>
      </dgm:t>
    </dgm:pt>
    <dgm:pt modelId="{B7619563-EF9B-4E48-81BF-11AFAA650886}">
      <dgm:prSet phldrT="[Text]" custT="1"/>
      <dgm:spPr/>
      <dgm:t>
        <a:bodyPr/>
        <a:lstStyle/>
        <a:p>
          <a:r>
            <a:rPr lang="en-US" sz="1600" dirty="0" err="1" smtClean="0"/>
            <a:t>Prosedur</a:t>
          </a:r>
          <a:endParaRPr lang="en-US" sz="1600" dirty="0"/>
        </a:p>
      </dgm:t>
    </dgm:pt>
    <dgm:pt modelId="{013F3355-A585-4A4D-842B-ACBE41404DC1}" type="parTrans" cxnId="{840648B2-5BCA-4CEA-9FCF-E6269DFD8B71}">
      <dgm:prSet/>
      <dgm:spPr/>
      <dgm:t>
        <a:bodyPr/>
        <a:lstStyle/>
        <a:p>
          <a:endParaRPr lang="en-US"/>
        </a:p>
      </dgm:t>
    </dgm:pt>
    <dgm:pt modelId="{0B841A68-D749-4334-B221-243AD5711B2F}" type="sibTrans" cxnId="{840648B2-5BCA-4CEA-9FCF-E6269DFD8B71}">
      <dgm:prSet/>
      <dgm:spPr/>
      <dgm:t>
        <a:bodyPr/>
        <a:lstStyle/>
        <a:p>
          <a:endParaRPr lang="en-US"/>
        </a:p>
      </dgm:t>
    </dgm:pt>
    <dgm:pt modelId="{CC041133-32F0-42D1-B469-3EFB53168761}">
      <dgm:prSet phldrT="[Text]" custT="1"/>
      <dgm:spPr/>
      <dgm:t>
        <a:bodyPr/>
        <a:lstStyle/>
        <a:p>
          <a:endParaRPr lang="en-US" sz="1600" dirty="0"/>
        </a:p>
      </dgm:t>
    </dgm:pt>
    <dgm:pt modelId="{A376A553-CFA1-4576-8781-5DFD8E53850A}" type="parTrans" cxnId="{CF00725C-E64A-4333-8C84-EF60579E0C6A}">
      <dgm:prSet/>
      <dgm:spPr/>
      <dgm:t>
        <a:bodyPr/>
        <a:lstStyle/>
        <a:p>
          <a:endParaRPr lang="en-US"/>
        </a:p>
      </dgm:t>
    </dgm:pt>
    <dgm:pt modelId="{13404382-93AC-4C87-ABEC-B89F3A0214C0}" type="sibTrans" cxnId="{CF00725C-E64A-4333-8C84-EF60579E0C6A}">
      <dgm:prSet/>
      <dgm:spPr/>
      <dgm:t>
        <a:bodyPr/>
        <a:lstStyle/>
        <a:p>
          <a:endParaRPr lang="en-US"/>
        </a:p>
      </dgm:t>
    </dgm:pt>
    <dgm:pt modelId="{D7294F2C-DB11-4DD0-B1B9-13C9604A614F}">
      <dgm:prSet phldrT="[Text]" custT="1"/>
      <dgm:spPr/>
      <dgm:t>
        <a:bodyPr/>
        <a:lstStyle/>
        <a:p>
          <a:r>
            <a:rPr lang="en-US" sz="1600" dirty="0" err="1" smtClean="0"/>
            <a:t>Waktu</a:t>
          </a:r>
          <a:r>
            <a:rPr lang="en-US" sz="1600" dirty="0" smtClean="0"/>
            <a:t>/ </a:t>
          </a:r>
          <a:r>
            <a:rPr lang="en-US" sz="1600" dirty="0" err="1" smtClean="0"/>
            <a:t>Periode</a:t>
          </a:r>
          <a:r>
            <a:rPr lang="en-US" sz="1600" dirty="0" smtClean="0"/>
            <a:t> </a:t>
          </a:r>
          <a:r>
            <a:rPr lang="en-US" sz="1600" dirty="0" err="1" smtClean="0"/>
            <a:t>Pelaksanaan</a:t>
          </a:r>
          <a:endParaRPr lang="en-US" sz="1600" dirty="0"/>
        </a:p>
      </dgm:t>
    </dgm:pt>
    <dgm:pt modelId="{9B5F688D-8509-4D73-BCC2-E8AD55462DA9}" type="parTrans" cxnId="{E1E1002F-9C62-4123-AD87-00774595CE09}">
      <dgm:prSet/>
      <dgm:spPr/>
      <dgm:t>
        <a:bodyPr/>
        <a:lstStyle/>
        <a:p>
          <a:endParaRPr lang="en-US"/>
        </a:p>
      </dgm:t>
    </dgm:pt>
    <dgm:pt modelId="{EA969B14-3820-4A3C-BF95-3419A673CC7F}" type="sibTrans" cxnId="{E1E1002F-9C62-4123-AD87-00774595CE09}">
      <dgm:prSet/>
      <dgm:spPr/>
      <dgm:t>
        <a:bodyPr/>
        <a:lstStyle/>
        <a:p>
          <a:endParaRPr lang="en-US"/>
        </a:p>
      </dgm:t>
    </dgm:pt>
    <dgm:pt modelId="{63EF42CD-A8D0-4160-B95A-492F2D3B11C1}">
      <dgm:prSet phldrT="[Text]" custT="1"/>
      <dgm:spPr/>
      <dgm:t>
        <a:bodyPr/>
        <a:lstStyle/>
        <a:p>
          <a:r>
            <a:rPr lang="en-US" sz="1600" dirty="0" err="1" smtClean="0"/>
            <a:t>Perangkat</a:t>
          </a:r>
          <a:endParaRPr lang="en-US" sz="1600" dirty="0"/>
        </a:p>
      </dgm:t>
    </dgm:pt>
    <dgm:pt modelId="{8F49568D-0D9F-4E61-BE75-E1AFFD8B531F}" type="parTrans" cxnId="{3EFBDF55-E8E1-45B3-932E-750F8DC89FDC}">
      <dgm:prSet/>
      <dgm:spPr/>
      <dgm:t>
        <a:bodyPr/>
        <a:lstStyle/>
        <a:p>
          <a:endParaRPr lang="en-US"/>
        </a:p>
      </dgm:t>
    </dgm:pt>
    <dgm:pt modelId="{07481146-D6EE-4946-A789-2FDD9554F841}" type="sibTrans" cxnId="{3EFBDF55-E8E1-45B3-932E-750F8DC89FDC}">
      <dgm:prSet/>
      <dgm:spPr/>
      <dgm:t>
        <a:bodyPr/>
        <a:lstStyle/>
        <a:p>
          <a:endParaRPr lang="en-US"/>
        </a:p>
      </dgm:t>
    </dgm:pt>
    <dgm:pt modelId="{44AB1052-243B-48CF-92F7-32A94859A05C}">
      <dgm:prSet phldrT="[Text]" custT="1"/>
      <dgm:spPr/>
      <dgm:t>
        <a:bodyPr/>
        <a:lstStyle/>
        <a:p>
          <a:r>
            <a:rPr lang="en-US" sz="1800" dirty="0" err="1" smtClean="0"/>
            <a:t>Hasil</a:t>
          </a:r>
          <a:r>
            <a:rPr lang="en-US" sz="1800" dirty="0" smtClean="0"/>
            <a:t> yang </a:t>
          </a:r>
          <a:r>
            <a:rPr lang="en-US" sz="1800" dirty="0" err="1" smtClean="0"/>
            <a:t>dicapai</a:t>
          </a:r>
          <a:endParaRPr lang="en-US" sz="1800" dirty="0"/>
        </a:p>
      </dgm:t>
    </dgm:pt>
    <dgm:pt modelId="{55F57E5A-94A5-41E9-96C1-2CD8B5540E4D}" type="parTrans" cxnId="{196B956E-8A69-4805-AA3C-985D4E2D5E08}">
      <dgm:prSet/>
      <dgm:spPr/>
      <dgm:t>
        <a:bodyPr/>
        <a:lstStyle/>
        <a:p>
          <a:endParaRPr lang="en-US"/>
        </a:p>
      </dgm:t>
    </dgm:pt>
    <dgm:pt modelId="{48B643BB-37D6-40FA-9788-BF256C6A1621}" type="sibTrans" cxnId="{196B956E-8A69-4805-AA3C-985D4E2D5E08}">
      <dgm:prSet/>
      <dgm:spPr/>
      <dgm:t>
        <a:bodyPr/>
        <a:lstStyle/>
        <a:p>
          <a:endParaRPr lang="en-US"/>
        </a:p>
      </dgm:t>
    </dgm:pt>
    <dgm:pt modelId="{572E2025-6ED3-431D-8A5E-60B4D300251A}" type="pres">
      <dgm:prSet presAssocID="{1F6A19F6-47CD-4122-A76D-C5962543AA3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373F05C-4607-4988-A603-8929BB2433EB}" type="pres">
      <dgm:prSet presAssocID="{1F6A19F6-47CD-4122-A76D-C5962543AA3A}" presName="tSp" presStyleCnt="0"/>
      <dgm:spPr/>
    </dgm:pt>
    <dgm:pt modelId="{FFD8D0E3-C95A-4CAA-B524-B805C78406A2}" type="pres">
      <dgm:prSet presAssocID="{1F6A19F6-47CD-4122-A76D-C5962543AA3A}" presName="bSp" presStyleCnt="0"/>
      <dgm:spPr/>
    </dgm:pt>
    <dgm:pt modelId="{AE1DE983-F762-4DD9-B1ED-2B1FD7F5BED4}" type="pres">
      <dgm:prSet presAssocID="{1F6A19F6-47CD-4122-A76D-C5962543AA3A}" presName="process" presStyleCnt="0"/>
      <dgm:spPr/>
    </dgm:pt>
    <dgm:pt modelId="{BC77092D-34A6-4199-A844-17AE2A869F56}" type="pres">
      <dgm:prSet presAssocID="{8F313D89-84BC-4808-9302-379AF0A5C381}" presName="composite1" presStyleCnt="0"/>
      <dgm:spPr/>
    </dgm:pt>
    <dgm:pt modelId="{6F0FE70A-E9A8-404D-8EB4-6840B7CD87D8}" type="pres">
      <dgm:prSet presAssocID="{8F313D89-84BC-4808-9302-379AF0A5C381}" presName="dummyNode1" presStyleLbl="node1" presStyleIdx="0" presStyleCnt="3"/>
      <dgm:spPr/>
    </dgm:pt>
    <dgm:pt modelId="{53977351-928A-4764-B3B2-7F42708573E6}" type="pres">
      <dgm:prSet presAssocID="{8F313D89-84BC-4808-9302-379AF0A5C381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97E0CC-D1DA-4D28-BF56-68DDA10FF626}" type="pres">
      <dgm:prSet presAssocID="{8F313D89-84BC-4808-9302-379AF0A5C381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5FDABD-C710-4563-9112-E741FA75E4D0}" type="pres">
      <dgm:prSet presAssocID="{8F313D89-84BC-4808-9302-379AF0A5C381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DFBA79-0D10-4639-BE10-5402627E5427}" type="pres">
      <dgm:prSet presAssocID="{8F313D89-84BC-4808-9302-379AF0A5C381}" presName="connSite1" presStyleCnt="0"/>
      <dgm:spPr/>
    </dgm:pt>
    <dgm:pt modelId="{79F06D20-9030-43C8-A7F7-859797BF101B}" type="pres">
      <dgm:prSet presAssocID="{E7A14BBC-3C01-4B63-B6E8-D59B7A83C080}" presName="Name9" presStyleLbl="sibTrans2D1" presStyleIdx="0" presStyleCnt="2"/>
      <dgm:spPr/>
      <dgm:t>
        <a:bodyPr/>
        <a:lstStyle/>
        <a:p>
          <a:endParaRPr lang="en-US"/>
        </a:p>
      </dgm:t>
    </dgm:pt>
    <dgm:pt modelId="{AF0F9849-D84E-48C8-888C-45CE67BC9650}" type="pres">
      <dgm:prSet presAssocID="{CF30A252-5316-4B3C-9A98-789968CFF3F2}" presName="composite2" presStyleCnt="0"/>
      <dgm:spPr/>
    </dgm:pt>
    <dgm:pt modelId="{D3DD448E-0666-4D38-8085-783132711BFA}" type="pres">
      <dgm:prSet presAssocID="{CF30A252-5316-4B3C-9A98-789968CFF3F2}" presName="dummyNode2" presStyleLbl="node1" presStyleIdx="0" presStyleCnt="3"/>
      <dgm:spPr/>
    </dgm:pt>
    <dgm:pt modelId="{450B4BB5-B8D0-4D85-9C76-4A3FE64FB576}" type="pres">
      <dgm:prSet presAssocID="{CF30A252-5316-4B3C-9A98-789968CFF3F2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B16DC7-1678-4022-BFFB-FE49DE54B50A}" type="pres">
      <dgm:prSet presAssocID="{CF30A252-5316-4B3C-9A98-789968CFF3F2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533424-7158-48EC-963F-7E1BF4867BCB}" type="pres">
      <dgm:prSet presAssocID="{CF30A252-5316-4B3C-9A98-789968CFF3F2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EE026A-785B-40A5-A95C-3784D06C7309}" type="pres">
      <dgm:prSet presAssocID="{CF30A252-5316-4B3C-9A98-789968CFF3F2}" presName="connSite2" presStyleCnt="0"/>
      <dgm:spPr/>
    </dgm:pt>
    <dgm:pt modelId="{E79AADC8-73DC-42C9-AF48-5FA99BA72BA9}" type="pres">
      <dgm:prSet presAssocID="{41CB5FC4-4AAE-4BDE-B8B6-C1A8507E0A3D}" presName="Name18" presStyleLbl="sibTrans2D1" presStyleIdx="1" presStyleCnt="2"/>
      <dgm:spPr/>
      <dgm:t>
        <a:bodyPr/>
        <a:lstStyle/>
        <a:p>
          <a:endParaRPr lang="en-US"/>
        </a:p>
      </dgm:t>
    </dgm:pt>
    <dgm:pt modelId="{334E6FE8-21D8-458E-8E18-DB83B558FA1D}" type="pres">
      <dgm:prSet presAssocID="{97FF24EE-46A9-4129-96D2-D15338358BC7}" presName="composite1" presStyleCnt="0"/>
      <dgm:spPr/>
    </dgm:pt>
    <dgm:pt modelId="{841BE146-27A8-4A86-A3CF-D924A1E519C0}" type="pres">
      <dgm:prSet presAssocID="{97FF24EE-46A9-4129-96D2-D15338358BC7}" presName="dummyNode1" presStyleLbl="node1" presStyleIdx="1" presStyleCnt="3"/>
      <dgm:spPr/>
    </dgm:pt>
    <dgm:pt modelId="{8B3B803C-476C-4250-AA9B-BE06C335EE5D}" type="pres">
      <dgm:prSet presAssocID="{97FF24EE-46A9-4129-96D2-D15338358BC7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D75688-1A19-41F2-BD30-21791007ADAC}" type="pres">
      <dgm:prSet presAssocID="{97FF24EE-46A9-4129-96D2-D15338358BC7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1FBD30-5613-444C-B64D-40DFF5FDFD61}" type="pres">
      <dgm:prSet presAssocID="{97FF24EE-46A9-4129-96D2-D15338358BC7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18FB42-82B6-42B0-85B8-32A807DFD843}" type="pres">
      <dgm:prSet presAssocID="{97FF24EE-46A9-4129-96D2-D15338358BC7}" presName="connSite1" presStyleCnt="0"/>
      <dgm:spPr/>
    </dgm:pt>
  </dgm:ptLst>
  <dgm:cxnLst>
    <dgm:cxn modelId="{23AB0933-193D-43EA-BFEA-644464168A6B}" type="presOf" srcId="{B7619563-EF9B-4E48-81BF-11AFAA650886}" destId="{450B4BB5-B8D0-4D85-9C76-4A3FE64FB576}" srcOrd="0" destOrd="1" presId="urn:microsoft.com/office/officeart/2005/8/layout/hProcess4"/>
    <dgm:cxn modelId="{5DC23B46-5B66-40DA-BA3D-783DABAFA88B}" srcId="{8F313D89-84BC-4808-9302-379AF0A5C381}" destId="{A3D8A11C-FF34-4681-ACAF-31521F55E197}" srcOrd="0" destOrd="0" parTransId="{D40F53E4-526B-477E-ADB5-AE58B00B2594}" sibTransId="{CCBC1631-6E57-48D9-8471-BC6542CFBCE5}"/>
    <dgm:cxn modelId="{971E3417-8611-458E-A06F-AFF314C34664}" srcId="{1F6A19F6-47CD-4122-A76D-C5962543AA3A}" destId="{CF30A252-5316-4B3C-9A98-789968CFF3F2}" srcOrd="1" destOrd="0" parTransId="{92D35ABC-B629-48DE-A245-7DC022E95860}" sibTransId="{41CB5FC4-4AAE-4BDE-B8B6-C1A8507E0A3D}"/>
    <dgm:cxn modelId="{D0B066B5-9DD1-4C9E-A5F4-8DC6ECE37F8A}" type="presOf" srcId="{71A7F9F8-F875-4FB0-8D11-5BB58EA04726}" destId="{ED97E0CC-D1DA-4D28-BF56-68DDA10FF626}" srcOrd="1" destOrd="1" presId="urn:microsoft.com/office/officeart/2005/8/layout/hProcess4"/>
    <dgm:cxn modelId="{8D7D9CC5-1DF4-4038-9FF1-F9B5ABC22DA1}" type="presOf" srcId="{CF30A252-5316-4B3C-9A98-789968CFF3F2}" destId="{69533424-7158-48EC-963F-7E1BF4867BCB}" srcOrd="0" destOrd="0" presId="urn:microsoft.com/office/officeart/2005/8/layout/hProcess4"/>
    <dgm:cxn modelId="{0C69A143-3ED0-4C60-8426-47A9520498E5}" type="presOf" srcId="{44AB1052-243B-48CF-92F7-32A94859A05C}" destId="{8B3B803C-476C-4250-AA9B-BE06C335EE5D}" srcOrd="0" destOrd="1" presId="urn:microsoft.com/office/officeart/2005/8/layout/hProcess4"/>
    <dgm:cxn modelId="{D2E6650F-C9F0-4BC8-AE90-B5B5B802D1EF}" srcId="{97FF24EE-46A9-4129-96D2-D15338358BC7}" destId="{CF0E1F63-F80C-4CCF-B5F9-0B05249278CB}" srcOrd="0" destOrd="0" parTransId="{674A59BE-668B-4526-9B0F-340D14BB7151}" sibTransId="{E4F9EFCD-D587-4DBD-A66B-1171D11E1ACD}"/>
    <dgm:cxn modelId="{0CC051CA-B355-48BF-A3AF-E440E5A20F7C}" type="presOf" srcId="{CF0E1F63-F80C-4CCF-B5F9-0B05249278CB}" destId="{8B3B803C-476C-4250-AA9B-BE06C335EE5D}" srcOrd="0" destOrd="0" presId="urn:microsoft.com/office/officeart/2005/8/layout/hProcess4"/>
    <dgm:cxn modelId="{FC2CDB5F-530F-42C2-8E41-19317E9550EC}" type="presOf" srcId="{CC041133-32F0-42D1-B469-3EFB53168761}" destId="{A9B16DC7-1678-4022-BFFB-FE49DE54B50A}" srcOrd="1" destOrd="4" presId="urn:microsoft.com/office/officeart/2005/8/layout/hProcess4"/>
    <dgm:cxn modelId="{C29202A6-A16A-4897-B9AF-34519ACD4624}" type="presOf" srcId="{E7A14BBC-3C01-4B63-B6E8-D59B7A83C080}" destId="{79F06D20-9030-43C8-A7F7-859797BF101B}" srcOrd="0" destOrd="0" presId="urn:microsoft.com/office/officeart/2005/8/layout/hProcess4"/>
    <dgm:cxn modelId="{B968ED9B-01C2-46C7-A599-4D1B8965096F}" type="presOf" srcId="{B7619563-EF9B-4E48-81BF-11AFAA650886}" destId="{A9B16DC7-1678-4022-BFFB-FE49DE54B50A}" srcOrd="1" destOrd="1" presId="urn:microsoft.com/office/officeart/2005/8/layout/hProcess4"/>
    <dgm:cxn modelId="{62301399-6355-424D-BCDD-857EF78E3AF7}" type="presOf" srcId="{41CB5FC4-4AAE-4BDE-B8B6-C1A8507E0A3D}" destId="{E79AADC8-73DC-42C9-AF48-5FA99BA72BA9}" srcOrd="0" destOrd="0" presId="urn:microsoft.com/office/officeart/2005/8/layout/hProcess4"/>
    <dgm:cxn modelId="{682E0216-138A-4C67-A307-94AFD4F46481}" type="presOf" srcId="{A3D8A11C-FF34-4681-ACAF-31521F55E197}" destId="{53977351-928A-4764-B3B2-7F42708573E6}" srcOrd="0" destOrd="0" presId="urn:microsoft.com/office/officeart/2005/8/layout/hProcess4"/>
    <dgm:cxn modelId="{840648B2-5BCA-4CEA-9FCF-E6269DFD8B71}" srcId="{CF30A252-5316-4B3C-9A98-789968CFF3F2}" destId="{B7619563-EF9B-4E48-81BF-11AFAA650886}" srcOrd="1" destOrd="0" parTransId="{013F3355-A585-4A4D-842B-ACBE41404DC1}" sibTransId="{0B841A68-D749-4334-B221-243AD5711B2F}"/>
    <dgm:cxn modelId="{BF98D309-45AC-4FD9-8455-8F46CA212D96}" type="presOf" srcId="{CF0E1F63-F80C-4CCF-B5F9-0B05249278CB}" destId="{61D75688-1A19-41F2-BD30-21791007ADAC}" srcOrd="1" destOrd="0" presId="urn:microsoft.com/office/officeart/2005/8/layout/hProcess4"/>
    <dgm:cxn modelId="{6751524F-F724-4B86-A916-30672D1FB4B6}" srcId="{CF30A252-5316-4B3C-9A98-789968CFF3F2}" destId="{23AE0875-2819-41AF-8BA1-148D02675407}" srcOrd="0" destOrd="0" parTransId="{3832FFEA-DC90-491C-B388-3D47BF79B5F6}" sibTransId="{1F1B5DF0-0D25-49B4-9F7A-2A0A0A15039A}"/>
    <dgm:cxn modelId="{9C1CF6FA-C91A-4240-82BF-F4FDE13C1EEB}" type="presOf" srcId="{D7294F2C-DB11-4DD0-B1B9-13C9604A614F}" destId="{450B4BB5-B8D0-4D85-9C76-4A3FE64FB576}" srcOrd="0" destOrd="2" presId="urn:microsoft.com/office/officeart/2005/8/layout/hProcess4"/>
    <dgm:cxn modelId="{3EFBDF55-E8E1-45B3-932E-750F8DC89FDC}" srcId="{CF30A252-5316-4B3C-9A98-789968CFF3F2}" destId="{63EF42CD-A8D0-4160-B95A-492F2D3B11C1}" srcOrd="3" destOrd="0" parTransId="{8F49568D-0D9F-4E61-BE75-E1AFFD8B531F}" sibTransId="{07481146-D6EE-4946-A789-2FDD9554F841}"/>
    <dgm:cxn modelId="{27CCF39D-748B-4245-AC04-E92112CAC0C8}" type="presOf" srcId="{63EF42CD-A8D0-4160-B95A-492F2D3B11C1}" destId="{A9B16DC7-1678-4022-BFFB-FE49DE54B50A}" srcOrd="1" destOrd="3" presId="urn:microsoft.com/office/officeart/2005/8/layout/hProcess4"/>
    <dgm:cxn modelId="{DFB42A81-0966-44E2-87DE-2967CEC0050B}" type="presOf" srcId="{44AB1052-243B-48CF-92F7-32A94859A05C}" destId="{61D75688-1A19-41F2-BD30-21791007ADAC}" srcOrd="1" destOrd="1" presId="urn:microsoft.com/office/officeart/2005/8/layout/hProcess4"/>
    <dgm:cxn modelId="{196B956E-8A69-4805-AA3C-985D4E2D5E08}" srcId="{97FF24EE-46A9-4129-96D2-D15338358BC7}" destId="{44AB1052-243B-48CF-92F7-32A94859A05C}" srcOrd="1" destOrd="0" parTransId="{55F57E5A-94A5-41E9-96C1-2CD8B5540E4D}" sibTransId="{48B643BB-37D6-40FA-9788-BF256C6A1621}"/>
    <dgm:cxn modelId="{831C7AD4-37E0-4422-9293-21A61B7CEE25}" type="presOf" srcId="{CC041133-32F0-42D1-B469-3EFB53168761}" destId="{450B4BB5-B8D0-4D85-9C76-4A3FE64FB576}" srcOrd="0" destOrd="4" presId="urn:microsoft.com/office/officeart/2005/8/layout/hProcess4"/>
    <dgm:cxn modelId="{2586B399-1C90-4B3C-B2D0-971A15DE6271}" type="presOf" srcId="{D7294F2C-DB11-4DD0-B1B9-13C9604A614F}" destId="{A9B16DC7-1678-4022-BFFB-FE49DE54B50A}" srcOrd="1" destOrd="2" presId="urn:microsoft.com/office/officeart/2005/8/layout/hProcess4"/>
    <dgm:cxn modelId="{804CE1F1-8A64-4AE1-A1C5-C27728ED33C6}" srcId="{1F6A19F6-47CD-4122-A76D-C5962543AA3A}" destId="{97FF24EE-46A9-4129-96D2-D15338358BC7}" srcOrd="2" destOrd="0" parTransId="{AA86C804-510A-4483-8456-6C6C44B0BC89}" sibTransId="{E1CB23C5-24C9-4E24-B6B1-56E9923E1021}"/>
    <dgm:cxn modelId="{E00B296C-B9C5-4CBD-A315-358066143E66}" type="presOf" srcId="{A3D8A11C-FF34-4681-ACAF-31521F55E197}" destId="{ED97E0CC-D1DA-4D28-BF56-68DDA10FF626}" srcOrd="1" destOrd="0" presId="urn:microsoft.com/office/officeart/2005/8/layout/hProcess4"/>
    <dgm:cxn modelId="{3D4EE1F2-CEF2-45A4-9944-1A635FBD78B5}" srcId="{8F313D89-84BC-4808-9302-379AF0A5C381}" destId="{71A7F9F8-F875-4FB0-8D11-5BB58EA04726}" srcOrd="1" destOrd="0" parTransId="{77D11E8D-327F-4AB0-AB2B-46DD9170218D}" sibTransId="{9B46E3C2-BBD2-47E3-8659-2767DB540688}"/>
    <dgm:cxn modelId="{437A39C4-AC0D-4D35-8D81-01AD8C63E557}" type="presOf" srcId="{8F313D89-84BC-4808-9302-379AF0A5C381}" destId="{165FDABD-C710-4563-9112-E741FA75E4D0}" srcOrd="0" destOrd="0" presId="urn:microsoft.com/office/officeart/2005/8/layout/hProcess4"/>
    <dgm:cxn modelId="{67700506-5126-413F-B0A0-CF058DE2FE0D}" type="presOf" srcId="{23AE0875-2819-41AF-8BA1-148D02675407}" destId="{A9B16DC7-1678-4022-BFFB-FE49DE54B50A}" srcOrd="1" destOrd="0" presId="urn:microsoft.com/office/officeart/2005/8/layout/hProcess4"/>
    <dgm:cxn modelId="{2CC317EE-C6B0-4FFB-995D-1D113B035159}" type="presOf" srcId="{71A7F9F8-F875-4FB0-8D11-5BB58EA04726}" destId="{53977351-928A-4764-B3B2-7F42708573E6}" srcOrd="0" destOrd="1" presId="urn:microsoft.com/office/officeart/2005/8/layout/hProcess4"/>
    <dgm:cxn modelId="{9F386808-10AC-4BFE-9BC1-9D2B3D970183}" type="presOf" srcId="{63EF42CD-A8D0-4160-B95A-492F2D3B11C1}" destId="{450B4BB5-B8D0-4D85-9C76-4A3FE64FB576}" srcOrd="0" destOrd="3" presId="urn:microsoft.com/office/officeart/2005/8/layout/hProcess4"/>
    <dgm:cxn modelId="{750C57E0-ED3A-47BE-B7E8-A58C0A08672E}" type="presOf" srcId="{1F6A19F6-47CD-4122-A76D-C5962543AA3A}" destId="{572E2025-6ED3-431D-8A5E-60B4D300251A}" srcOrd="0" destOrd="0" presId="urn:microsoft.com/office/officeart/2005/8/layout/hProcess4"/>
    <dgm:cxn modelId="{5C7D950A-DB0E-41EA-96B4-EAF38E80D364}" srcId="{1F6A19F6-47CD-4122-A76D-C5962543AA3A}" destId="{8F313D89-84BC-4808-9302-379AF0A5C381}" srcOrd="0" destOrd="0" parTransId="{E49FD33F-7CDB-4C9F-AF56-0C6EEB22B87D}" sibTransId="{E7A14BBC-3C01-4B63-B6E8-D59B7A83C080}"/>
    <dgm:cxn modelId="{E1E1002F-9C62-4123-AD87-00774595CE09}" srcId="{CF30A252-5316-4B3C-9A98-789968CFF3F2}" destId="{D7294F2C-DB11-4DD0-B1B9-13C9604A614F}" srcOrd="2" destOrd="0" parTransId="{9B5F688D-8509-4D73-BCC2-E8AD55462DA9}" sibTransId="{EA969B14-3820-4A3C-BF95-3419A673CC7F}"/>
    <dgm:cxn modelId="{CF00725C-E64A-4333-8C84-EF60579E0C6A}" srcId="{CF30A252-5316-4B3C-9A98-789968CFF3F2}" destId="{CC041133-32F0-42D1-B469-3EFB53168761}" srcOrd="4" destOrd="0" parTransId="{A376A553-CFA1-4576-8781-5DFD8E53850A}" sibTransId="{13404382-93AC-4C87-ABEC-B89F3A0214C0}"/>
    <dgm:cxn modelId="{4FAE5F4A-1B56-40CD-B3BD-F15D759C7132}" type="presOf" srcId="{23AE0875-2819-41AF-8BA1-148D02675407}" destId="{450B4BB5-B8D0-4D85-9C76-4A3FE64FB576}" srcOrd="0" destOrd="0" presId="urn:microsoft.com/office/officeart/2005/8/layout/hProcess4"/>
    <dgm:cxn modelId="{EB2CF354-742E-4255-82CD-5444B2BBEF81}" type="presOf" srcId="{97FF24EE-46A9-4129-96D2-D15338358BC7}" destId="{D61FBD30-5613-444C-B64D-40DFF5FDFD61}" srcOrd="0" destOrd="0" presId="urn:microsoft.com/office/officeart/2005/8/layout/hProcess4"/>
    <dgm:cxn modelId="{E67D5A19-C280-40FD-93D4-75B0BAE1FFD8}" type="presParOf" srcId="{572E2025-6ED3-431D-8A5E-60B4D300251A}" destId="{D373F05C-4607-4988-A603-8929BB2433EB}" srcOrd="0" destOrd="0" presId="urn:microsoft.com/office/officeart/2005/8/layout/hProcess4"/>
    <dgm:cxn modelId="{F8B857DE-4FEC-423C-9DEB-72430C74D804}" type="presParOf" srcId="{572E2025-6ED3-431D-8A5E-60B4D300251A}" destId="{FFD8D0E3-C95A-4CAA-B524-B805C78406A2}" srcOrd="1" destOrd="0" presId="urn:microsoft.com/office/officeart/2005/8/layout/hProcess4"/>
    <dgm:cxn modelId="{C6F42D6D-3348-44E4-8B6C-A9F177F6841B}" type="presParOf" srcId="{572E2025-6ED3-431D-8A5E-60B4D300251A}" destId="{AE1DE983-F762-4DD9-B1ED-2B1FD7F5BED4}" srcOrd="2" destOrd="0" presId="urn:microsoft.com/office/officeart/2005/8/layout/hProcess4"/>
    <dgm:cxn modelId="{CD2C3795-3594-4599-A8F2-4AB2C02A7A70}" type="presParOf" srcId="{AE1DE983-F762-4DD9-B1ED-2B1FD7F5BED4}" destId="{BC77092D-34A6-4199-A844-17AE2A869F56}" srcOrd="0" destOrd="0" presId="urn:microsoft.com/office/officeart/2005/8/layout/hProcess4"/>
    <dgm:cxn modelId="{89E73D5B-1017-4B7E-AB62-FB625667D13D}" type="presParOf" srcId="{BC77092D-34A6-4199-A844-17AE2A869F56}" destId="{6F0FE70A-E9A8-404D-8EB4-6840B7CD87D8}" srcOrd="0" destOrd="0" presId="urn:microsoft.com/office/officeart/2005/8/layout/hProcess4"/>
    <dgm:cxn modelId="{16FE0442-99A0-4589-85C0-F7CFDF894BF4}" type="presParOf" srcId="{BC77092D-34A6-4199-A844-17AE2A869F56}" destId="{53977351-928A-4764-B3B2-7F42708573E6}" srcOrd="1" destOrd="0" presId="urn:microsoft.com/office/officeart/2005/8/layout/hProcess4"/>
    <dgm:cxn modelId="{EBC487C7-F523-4F00-82AC-22500C6DF210}" type="presParOf" srcId="{BC77092D-34A6-4199-A844-17AE2A869F56}" destId="{ED97E0CC-D1DA-4D28-BF56-68DDA10FF626}" srcOrd="2" destOrd="0" presId="urn:microsoft.com/office/officeart/2005/8/layout/hProcess4"/>
    <dgm:cxn modelId="{C4387489-84F4-4C0B-AD8B-98D533FF3684}" type="presParOf" srcId="{BC77092D-34A6-4199-A844-17AE2A869F56}" destId="{165FDABD-C710-4563-9112-E741FA75E4D0}" srcOrd="3" destOrd="0" presId="urn:microsoft.com/office/officeart/2005/8/layout/hProcess4"/>
    <dgm:cxn modelId="{299A8108-BDA0-4CD5-BF1B-B8E13998881F}" type="presParOf" srcId="{BC77092D-34A6-4199-A844-17AE2A869F56}" destId="{0ADFBA79-0D10-4639-BE10-5402627E5427}" srcOrd="4" destOrd="0" presId="urn:microsoft.com/office/officeart/2005/8/layout/hProcess4"/>
    <dgm:cxn modelId="{EBA35ED0-ADDA-4D9D-915C-DE887ED7B905}" type="presParOf" srcId="{AE1DE983-F762-4DD9-B1ED-2B1FD7F5BED4}" destId="{79F06D20-9030-43C8-A7F7-859797BF101B}" srcOrd="1" destOrd="0" presId="urn:microsoft.com/office/officeart/2005/8/layout/hProcess4"/>
    <dgm:cxn modelId="{15BF4FFB-CF19-405D-9B40-F469EE00F08D}" type="presParOf" srcId="{AE1DE983-F762-4DD9-B1ED-2B1FD7F5BED4}" destId="{AF0F9849-D84E-48C8-888C-45CE67BC9650}" srcOrd="2" destOrd="0" presId="urn:microsoft.com/office/officeart/2005/8/layout/hProcess4"/>
    <dgm:cxn modelId="{1930AE3A-B88D-47BB-AF5E-C54AEAC97B45}" type="presParOf" srcId="{AF0F9849-D84E-48C8-888C-45CE67BC9650}" destId="{D3DD448E-0666-4D38-8085-783132711BFA}" srcOrd="0" destOrd="0" presId="urn:microsoft.com/office/officeart/2005/8/layout/hProcess4"/>
    <dgm:cxn modelId="{3E4304DC-CB24-4070-9480-3D8B6F1D4FE3}" type="presParOf" srcId="{AF0F9849-D84E-48C8-888C-45CE67BC9650}" destId="{450B4BB5-B8D0-4D85-9C76-4A3FE64FB576}" srcOrd="1" destOrd="0" presId="urn:microsoft.com/office/officeart/2005/8/layout/hProcess4"/>
    <dgm:cxn modelId="{398F1517-74C3-4F71-95EC-FDFF4EA3B4E7}" type="presParOf" srcId="{AF0F9849-D84E-48C8-888C-45CE67BC9650}" destId="{A9B16DC7-1678-4022-BFFB-FE49DE54B50A}" srcOrd="2" destOrd="0" presId="urn:microsoft.com/office/officeart/2005/8/layout/hProcess4"/>
    <dgm:cxn modelId="{52F893E8-F3CE-4C2F-8589-2AADB9A5F932}" type="presParOf" srcId="{AF0F9849-D84E-48C8-888C-45CE67BC9650}" destId="{69533424-7158-48EC-963F-7E1BF4867BCB}" srcOrd="3" destOrd="0" presId="urn:microsoft.com/office/officeart/2005/8/layout/hProcess4"/>
    <dgm:cxn modelId="{450B8910-547C-46C6-B81A-F5BCCE5E561D}" type="presParOf" srcId="{AF0F9849-D84E-48C8-888C-45CE67BC9650}" destId="{62EE026A-785B-40A5-A95C-3784D06C7309}" srcOrd="4" destOrd="0" presId="urn:microsoft.com/office/officeart/2005/8/layout/hProcess4"/>
    <dgm:cxn modelId="{AD7510D9-C09F-4509-8586-DCEDA1F7E951}" type="presParOf" srcId="{AE1DE983-F762-4DD9-B1ED-2B1FD7F5BED4}" destId="{E79AADC8-73DC-42C9-AF48-5FA99BA72BA9}" srcOrd="3" destOrd="0" presId="urn:microsoft.com/office/officeart/2005/8/layout/hProcess4"/>
    <dgm:cxn modelId="{52E47A5E-6BA6-4043-B26C-E65A1ED0840E}" type="presParOf" srcId="{AE1DE983-F762-4DD9-B1ED-2B1FD7F5BED4}" destId="{334E6FE8-21D8-458E-8E18-DB83B558FA1D}" srcOrd="4" destOrd="0" presId="urn:microsoft.com/office/officeart/2005/8/layout/hProcess4"/>
    <dgm:cxn modelId="{AC0895C2-D343-4F6C-A9F6-F622E450F19B}" type="presParOf" srcId="{334E6FE8-21D8-458E-8E18-DB83B558FA1D}" destId="{841BE146-27A8-4A86-A3CF-D924A1E519C0}" srcOrd="0" destOrd="0" presId="urn:microsoft.com/office/officeart/2005/8/layout/hProcess4"/>
    <dgm:cxn modelId="{4FE491A8-03CE-4540-882E-B30778A7F73B}" type="presParOf" srcId="{334E6FE8-21D8-458E-8E18-DB83B558FA1D}" destId="{8B3B803C-476C-4250-AA9B-BE06C335EE5D}" srcOrd="1" destOrd="0" presId="urn:microsoft.com/office/officeart/2005/8/layout/hProcess4"/>
    <dgm:cxn modelId="{B5DE3E24-D462-4591-9967-6F57E58C18A1}" type="presParOf" srcId="{334E6FE8-21D8-458E-8E18-DB83B558FA1D}" destId="{61D75688-1A19-41F2-BD30-21791007ADAC}" srcOrd="2" destOrd="0" presId="urn:microsoft.com/office/officeart/2005/8/layout/hProcess4"/>
    <dgm:cxn modelId="{C13511E3-38B4-452F-B461-0E984AAA6B47}" type="presParOf" srcId="{334E6FE8-21D8-458E-8E18-DB83B558FA1D}" destId="{D61FBD30-5613-444C-B64D-40DFF5FDFD61}" srcOrd="3" destOrd="0" presId="urn:microsoft.com/office/officeart/2005/8/layout/hProcess4"/>
    <dgm:cxn modelId="{A2162341-8A50-4E7F-8DE5-C343E4770BB0}" type="presParOf" srcId="{334E6FE8-21D8-458E-8E18-DB83B558FA1D}" destId="{0618FB42-82B6-42B0-85B8-32A807DFD843}" srcOrd="4" destOrd="0" presId="urn:microsoft.com/office/officeart/2005/8/layout/hProcess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977351-928A-4764-B3B2-7F42708573E6}">
      <dsp:nvSpPr>
        <dsp:cNvPr id="0" name=""/>
        <dsp:cNvSpPr/>
      </dsp:nvSpPr>
      <dsp:spPr>
        <a:xfrm>
          <a:off x="3625" y="1541161"/>
          <a:ext cx="2083288" cy="1718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Tindak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Kerja</a:t>
          </a:r>
          <a:r>
            <a:rPr lang="en-US" sz="2000" kern="1200" dirty="0" smtClean="0"/>
            <a:t> +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Obyek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Kerja</a:t>
          </a:r>
          <a:endParaRPr lang="en-US" sz="2000" kern="1200" dirty="0"/>
        </a:p>
      </dsp:txBody>
      <dsp:txXfrm>
        <a:off x="3625" y="1541161"/>
        <a:ext cx="2083288" cy="1350074"/>
      </dsp:txXfrm>
    </dsp:sp>
    <dsp:sp modelId="{79F06D20-9030-43C8-A7F7-859797BF101B}">
      <dsp:nvSpPr>
        <dsp:cNvPr id="0" name=""/>
        <dsp:cNvSpPr/>
      </dsp:nvSpPr>
      <dsp:spPr>
        <a:xfrm>
          <a:off x="1195916" y="2027753"/>
          <a:ext cx="2183209" cy="2183209"/>
        </a:xfrm>
        <a:prstGeom prst="leftCircularArrow">
          <a:avLst>
            <a:gd name="adj1" fmla="val 2635"/>
            <a:gd name="adj2" fmla="val 320299"/>
            <a:gd name="adj3" fmla="val 2095810"/>
            <a:gd name="adj4" fmla="val 9024489"/>
            <a:gd name="adj5" fmla="val 307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5FDABD-C710-4563-9112-E741FA75E4D0}">
      <dsp:nvSpPr>
        <dsp:cNvPr id="0" name=""/>
        <dsp:cNvSpPr/>
      </dsp:nvSpPr>
      <dsp:spPr>
        <a:xfrm>
          <a:off x="466578" y="2891236"/>
          <a:ext cx="1851811" cy="73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WHAT?</a:t>
          </a:r>
        </a:p>
      </dsp:txBody>
      <dsp:txXfrm>
        <a:off x="466578" y="2891236"/>
        <a:ext cx="1851811" cy="736404"/>
      </dsp:txXfrm>
    </dsp:sp>
    <dsp:sp modelId="{450B4BB5-B8D0-4D85-9C76-4A3FE64FB576}">
      <dsp:nvSpPr>
        <dsp:cNvPr id="0" name=""/>
        <dsp:cNvSpPr/>
      </dsp:nvSpPr>
      <dsp:spPr>
        <a:xfrm>
          <a:off x="2592292" y="1541161"/>
          <a:ext cx="2083288" cy="1718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Pedoman</a:t>
          </a:r>
          <a:r>
            <a:rPr lang="en-US" sz="1600" kern="1200" dirty="0" smtClean="0"/>
            <a:t>/ </a:t>
          </a:r>
          <a:r>
            <a:rPr lang="en-US" sz="1600" kern="1200" dirty="0" err="1" smtClean="0"/>
            <a:t>Acuan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Prosedur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Waktu</a:t>
          </a:r>
          <a:r>
            <a:rPr lang="en-US" sz="1600" kern="1200" dirty="0" smtClean="0"/>
            <a:t>/ </a:t>
          </a:r>
          <a:r>
            <a:rPr lang="en-US" sz="1600" kern="1200" dirty="0" err="1" smtClean="0"/>
            <a:t>Periode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Pelaksanaan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Perangkat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2592292" y="1909363"/>
        <a:ext cx="2083288" cy="1350074"/>
      </dsp:txXfrm>
    </dsp:sp>
    <dsp:sp modelId="{E79AADC8-73DC-42C9-AF48-5FA99BA72BA9}">
      <dsp:nvSpPr>
        <dsp:cNvPr id="0" name=""/>
        <dsp:cNvSpPr/>
      </dsp:nvSpPr>
      <dsp:spPr>
        <a:xfrm>
          <a:off x="3767222" y="522265"/>
          <a:ext cx="2449407" cy="2449407"/>
        </a:xfrm>
        <a:prstGeom prst="circularArrow">
          <a:avLst>
            <a:gd name="adj1" fmla="val 2348"/>
            <a:gd name="adj2" fmla="val 283601"/>
            <a:gd name="adj3" fmla="val 19540888"/>
            <a:gd name="adj4" fmla="val 12575511"/>
            <a:gd name="adj5" fmla="val 27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533424-7158-48EC-963F-7E1BF4867BCB}">
      <dsp:nvSpPr>
        <dsp:cNvPr id="0" name=""/>
        <dsp:cNvSpPr/>
      </dsp:nvSpPr>
      <dsp:spPr>
        <a:xfrm>
          <a:off x="3055245" y="1172959"/>
          <a:ext cx="1851811" cy="73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HOW?</a:t>
          </a:r>
        </a:p>
      </dsp:txBody>
      <dsp:txXfrm>
        <a:off x="3055245" y="1172959"/>
        <a:ext cx="1851811" cy="736404"/>
      </dsp:txXfrm>
    </dsp:sp>
    <dsp:sp modelId="{8B3B803C-476C-4250-AA9B-BE06C335EE5D}">
      <dsp:nvSpPr>
        <dsp:cNvPr id="0" name=""/>
        <dsp:cNvSpPr/>
      </dsp:nvSpPr>
      <dsp:spPr>
        <a:xfrm>
          <a:off x="5180959" y="1541161"/>
          <a:ext cx="2083288" cy="1718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Tujuan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pelaksanaan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tugas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Hasil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dicapai</a:t>
          </a:r>
          <a:endParaRPr lang="en-US" sz="1800" kern="1200" dirty="0"/>
        </a:p>
      </dsp:txBody>
      <dsp:txXfrm>
        <a:off x="5180959" y="1541161"/>
        <a:ext cx="2083288" cy="1350074"/>
      </dsp:txXfrm>
    </dsp:sp>
    <dsp:sp modelId="{D61FBD30-5613-444C-B64D-40DFF5FDFD61}">
      <dsp:nvSpPr>
        <dsp:cNvPr id="0" name=""/>
        <dsp:cNvSpPr/>
      </dsp:nvSpPr>
      <dsp:spPr>
        <a:xfrm>
          <a:off x="5643912" y="2891236"/>
          <a:ext cx="1851811" cy="73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WHY?</a:t>
          </a:r>
        </a:p>
      </dsp:txBody>
      <dsp:txXfrm>
        <a:off x="5643912" y="2891236"/>
        <a:ext cx="1851811" cy="7364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0777" cy="499431"/>
          </a:xfrm>
          <a:prstGeom prst="rect">
            <a:avLst/>
          </a:prstGeom>
        </p:spPr>
        <p:txBody>
          <a:bodyPr vert="horz" lIns="91925" tIns="45962" rIns="91925" bIns="459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71784" y="0"/>
            <a:ext cx="2960777" cy="499431"/>
          </a:xfrm>
          <a:prstGeom prst="rect">
            <a:avLst/>
          </a:prstGeom>
        </p:spPr>
        <p:txBody>
          <a:bodyPr vert="horz" lIns="91925" tIns="45962" rIns="91925" bIns="45962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77999"/>
            <a:ext cx="2960777" cy="499431"/>
          </a:xfrm>
          <a:prstGeom prst="rect">
            <a:avLst/>
          </a:prstGeom>
        </p:spPr>
        <p:txBody>
          <a:bodyPr vert="horz" lIns="91925" tIns="45962" rIns="91925" bIns="459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71784" y="9477999"/>
            <a:ext cx="2960777" cy="499431"/>
          </a:xfrm>
          <a:prstGeom prst="rect">
            <a:avLst/>
          </a:prstGeom>
        </p:spPr>
        <p:txBody>
          <a:bodyPr vert="horz" lIns="91925" tIns="45962" rIns="91925" bIns="45962" rtlCol="0" anchor="b"/>
          <a:lstStyle>
            <a:lvl1pPr algn="r">
              <a:defRPr sz="1200"/>
            </a:lvl1pPr>
          </a:lstStyle>
          <a:p>
            <a:fld id="{0C25D58D-4221-495D-9140-90A07EAD95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61481" cy="498951"/>
          </a:xfrm>
          <a:prstGeom prst="rect">
            <a:avLst/>
          </a:prstGeom>
        </p:spPr>
        <p:txBody>
          <a:bodyPr vert="horz" lIns="91925" tIns="45962" rIns="91925" bIns="459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71126" y="0"/>
            <a:ext cx="2961481" cy="498951"/>
          </a:xfrm>
          <a:prstGeom prst="rect">
            <a:avLst/>
          </a:prstGeom>
        </p:spPr>
        <p:txBody>
          <a:bodyPr vert="horz" lIns="91925" tIns="45962" rIns="91925" bIns="45962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89512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25" tIns="45962" rIns="91925" bIns="459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3420" y="4740038"/>
            <a:ext cx="5467350" cy="4490561"/>
          </a:xfrm>
          <a:prstGeom prst="rect">
            <a:avLst/>
          </a:prstGeom>
        </p:spPr>
        <p:txBody>
          <a:bodyPr vert="horz" lIns="91925" tIns="45962" rIns="91925" bIns="459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78343"/>
            <a:ext cx="2961481" cy="498951"/>
          </a:xfrm>
          <a:prstGeom prst="rect">
            <a:avLst/>
          </a:prstGeom>
        </p:spPr>
        <p:txBody>
          <a:bodyPr vert="horz" lIns="91925" tIns="45962" rIns="91925" bIns="459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71126" y="9478343"/>
            <a:ext cx="2961481" cy="498951"/>
          </a:xfrm>
          <a:prstGeom prst="rect">
            <a:avLst/>
          </a:prstGeom>
        </p:spPr>
        <p:txBody>
          <a:bodyPr vert="horz" lIns="91925" tIns="45962" rIns="91925" bIns="45962" rtlCol="0" anchor="b"/>
          <a:lstStyle>
            <a:lvl1pPr algn="r">
              <a:defRPr sz="1200"/>
            </a:lvl1pPr>
          </a:lstStyle>
          <a:p>
            <a:fld id="{7B67507F-AAE9-4874-AC7C-CCDDB68831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67507F-AAE9-4874-AC7C-CCDDB68831B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2AEBDA-5A13-4219-AE8A-10B50C661652}" type="slidenum">
              <a:rPr lang="id-ID" smtClean="0"/>
              <a:pPr/>
              <a:t>58</a:t>
            </a:fld>
            <a:endParaRPr lang="id-ID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8639F0-5A21-4BA7-AACB-CA02621366D3}" type="slidenum">
              <a:rPr lang="id-ID" smtClean="0"/>
              <a:pPr/>
              <a:t>59</a:t>
            </a:fld>
            <a:endParaRPr lang="id-ID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04F5C0-BFA9-41A9-B639-B9DDDBCFF001}" type="slidenum">
              <a:rPr lang="id-ID" smtClean="0"/>
              <a:pPr/>
              <a:t>60</a:t>
            </a:fld>
            <a:endParaRPr lang="id-ID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1829EBF-3830-484E-9E90-C6BBD96F447A}" type="slidenum">
              <a:rPr lang="id-ID" smtClean="0"/>
              <a:pPr/>
              <a:t>61</a:t>
            </a:fld>
            <a:endParaRPr lang="id-ID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67507F-AAE9-4874-AC7C-CCDDB68831B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E8F73E-6C1B-4F86-B7B5-505D8B947922}" type="slidenum">
              <a:rPr lang="id-ID" smtClean="0"/>
              <a:pPr/>
              <a:t>51</a:t>
            </a:fld>
            <a:endParaRPr lang="id-ID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4D541F-EBAB-4AC4-B440-E3B1E04AB052}" type="slidenum">
              <a:rPr lang="id-ID" smtClean="0"/>
              <a:pPr/>
              <a:t>52</a:t>
            </a:fld>
            <a:endParaRPr lang="id-ID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D8DCA43-1765-41BE-B06E-055DBEE9459B}" type="slidenum">
              <a:rPr lang="id-ID" smtClean="0"/>
              <a:pPr/>
              <a:t>53</a:t>
            </a:fld>
            <a:endParaRPr lang="id-ID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BFB925C-A290-4F4A-B04D-878BED18B8EA}" type="slidenum">
              <a:rPr lang="id-ID" smtClean="0"/>
              <a:pPr/>
              <a:t>54</a:t>
            </a:fld>
            <a:endParaRPr lang="id-ID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842888-3D57-4915-885D-86B7BFCEE55C}" type="slidenum">
              <a:rPr lang="id-ID" smtClean="0"/>
              <a:pPr/>
              <a:t>55</a:t>
            </a:fld>
            <a:endParaRPr lang="id-ID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A6DAEC-E592-42BB-A461-33A97B2CA8E8}" type="slidenum">
              <a:rPr lang="id-ID" smtClean="0"/>
              <a:pPr/>
              <a:t>56</a:t>
            </a:fld>
            <a:endParaRPr lang="id-ID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34CD58-A305-4664-87E7-7155D16B3A39}" type="slidenum">
              <a:rPr lang="id-ID" smtClean="0"/>
              <a:pPr/>
              <a:t>57</a:t>
            </a:fld>
            <a:endParaRPr lang="id-ID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3F78CE-44E6-4D0C-80EF-66D449891798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26A6A3-8467-4F40-89EE-91BB4FCA607B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17557-537B-476C-B0F3-A455AF15BD88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04D317-31EC-4F25-8E38-710E0CAE2BF0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D29E28-B867-41ED-A8D5-05E6B4E8754A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0F5EE-46A5-46E4-A4AD-83B38C58C959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3025D4-99EC-4D88-A6A2-B653270FDDCF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8C8102-E931-4558-9213-40D54102BEA3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17BBC1-8BE7-43CB-969B-B5F9A88B3CCD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CF6E3-0D93-4F3E-84AC-2FA303989EC7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FD5245-2461-4E2F-BCE6-06C7405C6E5D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9938A7B-C8C4-4660-AAC7-14101023DFEB}" type="datetime1">
              <a:rPr lang="en-US" smtClean="0"/>
              <a:pPr/>
              <a:t>5/12/2015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39800C6-A770-4B4E-8B6E-9E73D56B30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2209800"/>
            <a:ext cx="7406640" cy="1472184"/>
          </a:xfrm>
        </p:spPr>
        <p:txBody>
          <a:bodyPr>
            <a:noAutofit/>
          </a:bodyPr>
          <a:lstStyle/>
          <a:p>
            <a:r>
              <a:rPr lang="en-US" sz="6600" dirty="0" smtClean="0"/>
              <a:t>ANALISIS </a:t>
            </a:r>
            <a:r>
              <a:rPr lang="en-US" sz="6600" dirty="0" smtClean="0"/>
              <a:t>JABATAN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4114800"/>
            <a:ext cx="7406640" cy="17526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en-US" sz="4400" dirty="0" err="1" smtClean="0"/>
              <a:t>Pusat</a:t>
            </a:r>
            <a:r>
              <a:rPr lang="en-US" sz="4400" dirty="0" smtClean="0"/>
              <a:t> </a:t>
            </a:r>
            <a:r>
              <a:rPr lang="en-US" sz="4400" dirty="0" err="1" smtClean="0"/>
              <a:t>Perencanaan</a:t>
            </a:r>
            <a:r>
              <a:rPr lang="en-US" sz="4400" dirty="0" smtClean="0"/>
              <a:t> </a:t>
            </a:r>
            <a:r>
              <a:rPr lang="en-US" sz="4400" dirty="0" err="1" smtClean="0"/>
              <a:t>Kepegawaian</a:t>
            </a:r>
            <a:r>
              <a:rPr lang="en-US" sz="4400" dirty="0" smtClean="0"/>
              <a:t>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Formasi</a:t>
            </a:r>
            <a:endParaRPr lang="en-US" sz="4400" dirty="0" smtClean="0"/>
          </a:p>
          <a:p>
            <a:pPr algn="r"/>
            <a:r>
              <a:rPr lang="en-US" sz="4400" dirty="0" smtClean="0"/>
              <a:t>BADAN KEPEGAWAIAN NEGARA</a:t>
            </a:r>
          </a:p>
          <a:p>
            <a:pPr algn="r"/>
            <a:r>
              <a:rPr lang="en-US" sz="4400" dirty="0" smtClean="0"/>
              <a:t>2015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13726" y="3810000"/>
            <a:ext cx="7162800" cy="1588"/>
          </a:xfrm>
          <a:prstGeom prst="line">
            <a:avLst/>
          </a:prstGeom>
          <a:ln w="101600" cap="flat" cmpd="tri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KEDUDUKAN DALAM STRUKTUR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35052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struktural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non-</a:t>
            </a:r>
            <a:r>
              <a:rPr lang="en-US" dirty="0" err="1" smtClean="0"/>
              <a:t>struktural</a:t>
            </a:r>
            <a:r>
              <a:rPr lang="en-US" dirty="0" smtClean="0"/>
              <a:t> (</a:t>
            </a:r>
            <a:r>
              <a:rPr lang="en-US" b="1" i="1" dirty="0" err="1" smtClean="0"/>
              <a:t>Sesuai</a:t>
            </a:r>
            <a:r>
              <a:rPr lang="en-US" b="1" i="1" dirty="0" smtClean="0"/>
              <a:t> SOTK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 smtClean="0"/>
          </a:p>
          <a:p>
            <a:pPr lvl="1"/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 smtClean="0"/>
          </a:p>
          <a:p>
            <a:pPr lvl="1"/>
            <a:r>
              <a:rPr lang="en-US" dirty="0" err="1" smtClean="0"/>
              <a:t>Jabatan</a:t>
            </a:r>
            <a:r>
              <a:rPr lang="en-US" dirty="0" smtClean="0"/>
              <a:t> yang </a:t>
            </a:r>
            <a:r>
              <a:rPr lang="en-US" dirty="0" err="1" smtClean="0"/>
              <a:t>dianalisis</a:t>
            </a:r>
            <a:endParaRPr lang="en-US" dirty="0" smtClean="0"/>
          </a:p>
          <a:p>
            <a:pPr lvl="1"/>
            <a:r>
              <a:rPr lang="en-US" dirty="0" err="1" smtClean="0"/>
              <a:t>Jabatan</a:t>
            </a:r>
            <a:r>
              <a:rPr lang="en-US" dirty="0" smtClean="0"/>
              <a:t> lain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endParaRPr lang="en-US" dirty="0" smtClean="0"/>
          </a:p>
          <a:p>
            <a:r>
              <a:rPr lang="en-US" dirty="0" err="1" smtClean="0"/>
              <a:t>Jabatan</a:t>
            </a:r>
            <a:r>
              <a:rPr lang="en-US" dirty="0" smtClean="0"/>
              <a:t> yang </a:t>
            </a:r>
            <a:r>
              <a:rPr lang="en-US" dirty="0" err="1" smtClean="0"/>
              <a:t>dianalisis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(</a:t>
            </a:r>
            <a:r>
              <a:rPr lang="en-US" dirty="0" err="1" smtClean="0"/>
              <a:t>diarsir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 indent="6350">
              <a:buNone/>
            </a:pPr>
            <a:endParaRPr lang="en-US" sz="2400" dirty="0" smtClean="0"/>
          </a:p>
        </p:txBody>
      </p:sp>
      <p:graphicFrame>
        <p:nvGraphicFramePr>
          <p:cNvPr id="4" name="Diagram 3"/>
          <p:cNvGraphicFramePr/>
          <p:nvPr/>
        </p:nvGraphicFramePr>
        <p:xfrm>
          <a:off x="4724400" y="914400"/>
          <a:ext cx="3886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IKHTISAR JABATAN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cerminan</a:t>
            </a:r>
            <a:r>
              <a:rPr lang="en-US" sz="2000" dirty="0" smtClean="0"/>
              <a:t> </a:t>
            </a:r>
            <a:r>
              <a:rPr lang="en-US" sz="2000" dirty="0" err="1" smtClean="0"/>
              <a:t>uraian</a:t>
            </a:r>
            <a:r>
              <a:rPr lang="en-US" sz="2000" dirty="0" smtClean="0"/>
              <a:t> </a:t>
            </a:r>
            <a:r>
              <a:rPr lang="en-US" sz="2000" dirty="0" err="1" smtClean="0"/>
              <a:t>jabatan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bentuk</a:t>
            </a:r>
            <a:r>
              <a:rPr lang="en-US" sz="2000" dirty="0" smtClean="0"/>
              <a:t> </a:t>
            </a:r>
            <a:r>
              <a:rPr lang="en-US" sz="2000" dirty="0" err="1" smtClean="0"/>
              <a:t>ringkas</a:t>
            </a:r>
            <a:endParaRPr lang="en-US" sz="2000" dirty="0" smtClean="0"/>
          </a:p>
          <a:p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gambaran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kompleksitas</a:t>
            </a:r>
            <a:r>
              <a:rPr lang="en-US" sz="2000" dirty="0" smtClean="0"/>
              <a:t> </a:t>
            </a:r>
            <a:r>
              <a:rPr lang="en-US" sz="2000" dirty="0" err="1" smtClean="0"/>
              <a:t>jabatan</a:t>
            </a:r>
            <a:endParaRPr lang="en-US" sz="2000" dirty="0" smtClean="0"/>
          </a:p>
          <a:p>
            <a:r>
              <a:rPr lang="en-US" sz="2000" dirty="0" err="1" smtClean="0"/>
              <a:t>Digambarkan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kalimat</a:t>
            </a:r>
            <a:r>
              <a:rPr lang="en-US" sz="2000" dirty="0" smtClean="0"/>
              <a:t>, yang </a:t>
            </a:r>
            <a:r>
              <a:rPr lang="en-US" sz="2000" dirty="0" err="1" smtClean="0"/>
              <a:t>mencerminkan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err="1" smtClean="0"/>
              <a:t>Apa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dikerjakan</a:t>
            </a:r>
            <a:r>
              <a:rPr lang="en-US" sz="2000" dirty="0" smtClean="0"/>
              <a:t> (</a:t>
            </a:r>
            <a:r>
              <a:rPr lang="en-US" sz="2000" b="1" dirty="0" smtClean="0"/>
              <a:t>what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err="1" smtClean="0"/>
              <a:t>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mengerjakan</a:t>
            </a:r>
            <a:r>
              <a:rPr lang="en-US" sz="2000" dirty="0" smtClean="0"/>
              <a:t> (</a:t>
            </a:r>
            <a:r>
              <a:rPr lang="en-US" sz="2000" b="1" dirty="0" smtClean="0"/>
              <a:t>how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err="1"/>
              <a:t>M</a:t>
            </a:r>
            <a:r>
              <a:rPr lang="en-US" sz="2000" dirty="0" err="1" smtClean="0"/>
              <a:t>engapa</a:t>
            </a:r>
            <a:r>
              <a:rPr lang="en-US" sz="2000" dirty="0" smtClean="0"/>
              <a:t>/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apa</a:t>
            </a:r>
            <a:r>
              <a:rPr lang="en-US" sz="2000" dirty="0" smtClean="0"/>
              <a:t> </a:t>
            </a:r>
            <a:r>
              <a:rPr lang="en-US" sz="2000" dirty="0" err="1" smtClean="0"/>
              <a:t>dikerjakan</a:t>
            </a:r>
            <a:r>
              <a:rPr lang="en-US" sz="2000" dirty="0" smtClean="0"/>
              <a:t> (</a:t>
            </a:r>
            <a:r>
              <a:rPr lang="en-US" sz="2000" b="1" dirty="0" smtClean="0"/>
              <a:t>why</a:t>
            </a:r>
            <a:r>
              <a:rPr lang="en-US" sz="2000" dirty="0" smtClean="0"/>
              <a:t>)</a:t>
            </a:r>
          </a:p>
          <a:p>
            <a:pPr marL="53975" lvl="1" indent="0">
              <a:buNone/>
            </a:pPr>
            <a:r>
              <a:rPr lang="en-US" sz="2000" dirty="0" smtClean="0"/>
              <a:t> </a:t>
            </a:r>
            <a:r>
              <a:rPr lang="en-US" sz="2000" b="1" i="1" dirty="0" err="1" smtClean="0">
                <a:solidFill>
                  <a:srgbClr val="C00000"/>
                </a:solidFill>
              </a:rPr>
              <a:t>Manajerial</a:t>
            </a:r>
            <a:r>
              <a:rPr lang="en-US" sz="2000" b="1" i="1" dirty="0" smtClean="0"/>
              <a:t>: </a:t>
            </a:r>
          </a:p>
          <a:p>
            <a:pPr marL="53975" lvl="1" indent="0">
              <a:buNone/>
            </a:pPr>
            <a:r>
              <a:rPr lang="en-US" sz="2000" b="1" i="1" dirty="0" err="1" smtClean="0"/>
              <a:t>Memimpin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dan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melaksanakan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objek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kerja</a:t>
            </a:r>
            <a:r>
              <a:rPr lang="en-US" sz="2000" b="1" i="1" dirty="0" smtClean="0"/>
              <a:t> (What) </a:t>
            </a:r>
            <a:r>
              <a:rPr lang="en-US" sz="2000" b="1" i="1" dirty="0" err="1" smtClean="0"/>
              <a:t>berdasarkan</a:t>
            </a:r>
            <a:r>
              <a:rPr lang="en-US" sz="2000" b="1" i="1" dirty="0" smtClean="0"/>
              <a:t>/</a:t>
            </a:r>
            <a:r>
              <a:rPr lang="en-US" sz="2000" b="1" i="1" dirty="0" err="1" smtClean="0"/>
              <a:t>sesuai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dengan</a:t>
            </a:r>
            <a:r>
              <a:rPr lang="en-US" sz="2000" b="1" i="1" dirty="0" smtClean="0"/>
              <a:t>..... (How) agar/</a:t>
            </a:r>
            <a:r>
              <a:rPr lang="en-US" sz="2000" b="1" i="1" dirty="0" err="1" smtClean="0"/>
              <a:t>untuk</a:t>
            </a:r>
            <a:r>
              <a:rPr lang="en-US" sz="2000" b="1" i="1" dirty="0" smtClean="0"/>
              <a:t>/</a:t>
            </a:r>
            <a:r>
              <a:rPr lang="en-US" sz="2000" b="1" i="1" dirty="0" err="1" smtClean="0"/>
              <a:t>sebagai</a:t>
            </a:r>
            <a:r>
              <a:rPr lang="en-US" sz="2000" b="1" i="1" dirty="0" smtClean="0"/>
              <a:t>...(Why)</a:t>
            </a:r>
          </a:p>
          <a:p>
            <a:pPr marL="53975" lvl="1" indent="0">
              <a:buNone/>
            </a:pPr>
            <a:r>
              <a:rPr lang="en-US" sz="2400" b="1" i="1" dirty="0" err="1" smtClean="0">
                <a:solidFill>
                  <a:srgbClr val="C00000"/>
                </a:solidFill>
              </a:rPr>
              <a:t>Fungsional</a:t>
            </a:r>
            <a:r>
              <a:rPr lang="en-US" sz="2400" b="1" i="1" dirty="0" smtClean="0">
                <a:solidFill>
                  <a:srgbClr val="C00000"/>
                </a:solidFill>
              </a:rPr>
              <a:t>:</a:t>
            </a:r>
            <a:r>
              <a:rPr lang="en-US" sz="2400" b="1" i="1" dirty="0" smtClean="0"/>
              <a:t> </a:t>
            </a:r>
          </a:p>
          <a:p>
            <a:pPr marL="53975" lvl="1" indent="0">
              <a:buNone/>
            </a:pPr>
            <a:r>
              <a:rPr lang="en-US" sz="2400" b="1" i="1" dirty="0" err="1" smtClean="0"/>
              <a:t>Melaksanakan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objek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kerja</a:t>
            </a:r>
            <a:r>
              <a:rPr lang="en-US" sz="2400" b="1" i="1" dirty="0" smtClean="0"/>
              <a:t> (What) </a:t>
            </a:r>
            <a:r>
              <a:rPr lang="en-US" sz="2400" b="1" i="1" dirty="0" err="1" smtClean="0"/>
              <a:t>berdasarkan</a:t>
            </a:r>
            <a:r>
              <a:rPr lang="en-US" sz="2400" b="1" i="1" dirty="0" smtClean="0"/>
              <a:t>/</a:t>
            </a:r>
            <a:r>
              <a:rPr lang="en-US" sz="2400" b="1" i="1" dirty="0" err="1" smtClean="0"/>
              <a:t>sesuai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dengan</a:t>
            </a:r>
            <a:r>
              <a:rPr lang="en-US" sz="2400" b="1" i="1" dirty="0" smtClean="0"/>
              <a:t>..... (How) agar/</a:t>
            </a:r>
            <a:r>
              <a:rPr lang="en-US" sz="2400" b="1" i="1" dirty="0" err="1" smtClean="0"/>
              <a:t>untuk</a:t>
            </a:r>
            <a:r>
              <a:rPr lang="en-US" sz="2400" b="1" i="1" dirty="0" smtClean="0"/>
              <a:t>/</a:t>
            </a:r>
            <a:r>
              <a:rPr lang="en-US" sz="2400" b="1" i="1" dirty="0" err="1" smtClean="0"/>
              <a:t>sebagai</a:t>
            </a:r>
            <a:r>
              <a:rPr lang="en-US" sz="2400" b="1" i="1" dirty="0" smtClean="0"/>
              <a:t>...(Why)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URAIAN JABATAN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Uraian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endParaRPr lang="en-US" dirty="0" smtClean="0"/>
          </a:p>
          <a:p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/>
              <a:t>J</a:t>
            </a:r>
            <a:r>
              <a:rPr lang="en-US" dirty="0" err="1" smtClean="0"/>
              <a:t>awab</a:t>
            </a:r>
            <a:endParaRPr lang="en-US" dirty="0" smtClean="0"/>
          </a:p>
          <a:p>
            <a:r>
              <a:rPr lang="en-US" dirty="0" err="1" smtClean="0"/>
              <a:t>Wewenang</a:t>
            </a:r>
            <a:endParaRPr lang="en-US" dirty="0" smtClean="0"/>
          </a:p>
          <a:p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endParaRPr lang="en-US" dirty="0" smtClean="0"/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URAIAN 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0688" cy="49530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>
                <a:latin typeface="Bradley Hand ITC" pitchFamily="66" charset="0"/>
              </a:rPr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memproses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Ditulis</a:t>
            </a:r>
            <a:r>
              <a:rPr lang="en-US" dirty="0" smtClean="0"/>
              <a:t> dg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berawalan</a:t>
            </a:r>
            <a:r>
              <a:rPr lang="en-US" dirty="0" smtClean="0"/>
              <a:t> “me”)</a:t>
            </a:r>
          </a:p>
          <a:p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proses</a:t>
            </a:r>
            <a:r>
              <a:rPr lang="en-US" dirty="0" smtClean="0"/>
              <a:t>) </a:t>
            </a:r>
            <a:r>
              <a:rPr lang="en-US" dirty="0" err="1" smtClean="0">
                <a:latin typeface="Bradley Hand ITC" pitchFamily="66" charset="0"/>
              </a:rPr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(</a:t>
            </a:r>
            <a:r>
              <a:rPr lang="en-US" dirty="0" err="1" smtClean="0"/>
              <a:t>kegiatan</a:t>
            </a:r>
            <a:r>
              <a:rPr lang="en-US" dirty="0" smtClean="0"/>
              <a:t>) yang </a:t>
            </a:r>
            <a:r>
              <a:rPr lang="en-US" dirty="0" err="1" smtClean="0"/>
              <a:t>dituliskan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STRUKTUR PENYUSUNAN TUGAS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BAHAN 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yang </a:t>
            </a:r>
            <a:r>
              <a:rPr lang="en-US" dirty="0" err="1" smtClean="0"/>
              <a:t>diproses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 (</a:t>
            </a:r>
            <a:r>
              <a:rPr lang="en-US" dirty="0" err="1" smtClean="0"/>
              <a:t>tugas</a:t>
            </a:r>
            <a:r>
              <a:rPr lang="en-US" dirty="0" smtClean="0"/>
              <a:t>)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sv-SE" dirty="0"/>
              <a:t>B</a:t>
            </a:r>
            <a:r>
              <a:rPr lang="sv-SE" dirty="0" smtClean="0"/>
              <a:t>ahan kerja dapat diolah menjadi hasil kerja, jika ada perangkat kerja (alat kerja)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err="1" smtClean="0"/>
              <a:t>contoh</a:t>
            </a:r>
            <a:r>
              <a:rPr lang="en-US" sz="2800" dirty="0" smtClean="0"/>
              <a:t>: </a:t>
            </a:r>
          </a:p>
          <a:p>
            <a:pPr lvl="1"/>
            <a:r>
              <a:rPr lang="en-US" sz="2400" dirty="0" err="1" smtClean="0"/>
              <a:t>Surat</a:t>
            </a:r>
            <a:r>
              <a:rPr lang="en-US" sz="2400" dirty="0" smtClean="0"/>
              <a:t> </a:t>
            </a:r>
            <a:r>
              <a:rPr lang="en-US" sz="2400" dirty="0" err="1" smtClean="0"/>
              <a:t>masuk</a:t>
            </a:r>
            <a:r>
              <a:rPr lang="en-US" sz="2400" dirty="0" smtClean="0"/>
              <a:t> (</a:t>
            </a:r>
            <a:r>
              <a:rPr lang="en-US" sz="2400" dirty="0" err="1" smtClean="0">
                <a:latin typeface="Bradley Hand ITC" pitchFamily="66" charset="0"/>
              </a:rPr>
              <a:t>untuk</a:t>
            </a:r>
            <a:r>
              <a:rPr lang="en-US" sz="2400" dirty="0" smtClean="0">
                <a:latin typeface="Bradley Hand ITC" pitchFamily="66" charset="0"/>
              </a:rPr>
              <a:t> </a:t>
            </a:r>
            <a:r>
              <a:rPr lang="en-US" sz="2400" dirty="0" err="1" smtClean="0">
                <a:latin typeface="Bradley Hand ITC" pitchFamily="66" charset="0"/>
              </a:rPr>
              <a:t>diagendakan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err="1" smtClean="0"/>
              <a:t>Peraturan</a:t>
            </a:r>
            <a:r>
              <a:rPr lang="en-US" sz="2400" dirty="0" smtClean="0"/>
              <a:t>, </a:t>
            </a:r>
            <a:r>
              <a:rPr lang="en-US" sz="2400" dirty="0" err="1" smtClean="0"/>
              <a:t>Referensi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 smtClean="0"/>
              <a:t> (</a:t>
            </a:r>
            <a:r>
              <a:rPr lang="en-US" sz="2400" dirty="0" err="1" smtClean="0">
                <a:latin typeface="Bradley Hand ITC" pitchFamily="66" charset="0"/>
              </a:rPr>
              <a:t>untuk</a:t>
            </a:r>
            <a:r>
              <a:rPr lang="en-US" sz="2400" dirty="0" smtClean="0">
                <a:latin typeface="Bradley Hand ITC" pitchFamily="66" charset="0"/>
              </a:rPr>
              <a:t> </a:t>
            </a:r>
            <a:r>
              <a:rPr lang="en-US" sz="2400" dirty="0" err="1" smtClean="0">
                <a:latin typeface="Bradley Hand ITC" pitchFamily="66" charset="0"/>
              </a:rPr>
              <a:t>penyusunan</a:t>
            </a:r>
            <a:r>
              <a:rPr lang="en-US" sz="2400" dirty="0" smtClean="0">
                <a:latin typeface="Bradley Hand ITC" pitchFamily="66" charset="0"/>
              </a:rPr>
              <a:t> </a:t>
            </a:r>
            <a:r>
              <a:rPr lang="en-US" sz="2400" dirty="0" err="1" smtClean="0">
                <a:latin typeface="Bradley Hand ITC" pitchFamily="66" charset="0"/>
              </a:rPr>
              <a:t>materi</a:t>
            </a:r>
            <a:r>
              <a:rPr lang="en-US" sz="2400" dirty="0" smtClean="0">
                <a:latin typeface="Bradley Hand ITC" pitchFamily="66" charset="0"/>
              </a:rPr>
              <a:t> </a:t>
            </a:r>
            <a:r>
              <a:rPr lang="en-US" sz="2400" dirty="0" err="1" smtClean="0">
                <a:latin typeface="Bradley Hand ITC" pitchFamily="66" charset="0"/>
              </a:rPr>
              <a:t>bintek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ALAT 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Sarana</a:t>
            </a:r>
            <a:r>
              <a:rPr lang="en-US" dirty="0" smtClean="0"/>
              <a:t> yang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materiil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, </a:t>
            </a:r>
            <a:r>
              <a:rPr lang="en-US" dirty="0" err="1" smtClean="0"/>
              <a:t>pedoman</a:t>
            </a:r>
            <a:r>
              <a:rPr lang="en-US" dirty="0" smtClean="0"/>
              <a:t>,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lain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endParaRPr lang="en-US" dirty="0" smtClean="0"/>
          </a:p>
          <a:p>
            <a:pPr indent="6350">
              <a:buNone/>
            </a:pPr>
            <a:r>
              <a:rPr lang="en-US" sz="2800" dirty="0" err="1" smtClean="0"/>
              <a:t>Contoh</a:t>
            </a:r>
            <a:r>
              <a:rPr lang="en-US" sz="2800" dirty="0" smtClean="0"/>
              <a:t>:</a:t>
            </a:r>
          </a:p>
          <a:p>
            <a:pPr lvl="1"/>
            <a:r>
              <a:rPr lang="en-US" dirty="0" err="1" smtClean="0"/>
              <a:t>Stetoskop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dokter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endParaRPr lang="en-US" dirty="0" smtClean="0"/>
          </a:p>
          <a:p>
            <a:pPr lvl="1"/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BKN </a:t>
            </a:r>
            <a:r>
              <a:rPr lang="en-US" dirty="0" err="1" smtClean="0"/>
              <a:t>nomor</a:t>
            </a:r>
            <a:r>
              <a:rPr lang="en-US" dirty="0" smtClean="0"/>
              <a:t> 12 </a:t>
            </a:r>
            <a:r>
              <a:rPr lang="en-US" dirty="0" err="1" smtClean="0"/>
              <a:t>tahun</a:t>
            </a:r>
            <a:r>
              <a:rPr lang="en-US" dirty="0" smtClean="0"/>
              <a:t> 2011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Analis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HASIL 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Hasil kerja adalah suatu produk berupa barang, jasa (pelayanan) atau informasi yang dihasilkan dari suatu proses pelaksanaan tugas</a:t>
            </a:r>
          </a:p>
          <a:p>
            <a:r>
              <a:rPr lang="sv-SE" dirty="0" smtClean="0"/>
              <a:t>Hasil kerja dapat diperoleh bila ada  sesuatu yang diolah (bahan kerja)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TANGGUNG JAWAB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yang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,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salahnya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Kerahasiaan</a:t>
            </a:r>
            <a:r>
              <a:rPr lang="en-US" dirty="0" smtClean="0"/>
              <a:t> data)</a:t>
            </a:r>
          </a:p>
          <a:p>
            <a:pPr lvl="1"/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Kelengkapan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Keakuratan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/SOP)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WEWENANG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/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endParaRPr lang="en-US" dirty="0" smtClean="0"/>
          </a:p>
          <a:p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i="1" dirty="0" err="1" smtClean="0"/>
              <a:t>a.l</a:t>
            </a:r>
            <a:r>
              <a:rPr lang="en-US" dirty="0" smtClean="0"/>
              <a:t>: </a:t>
            </a:r>
            <a:r>
              <a:rPr lang="en-US" dirty="0" err="1" smtClean="0"/>
              <a:t>Mengembalikan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i="1" dirty="0" err="1" smtClean="0"/>
              <a:t>a.l</a:t>
            </a:r>
            <a:r>
              <a:rPr lang="en-US" dirty="0" err="1" smtClean="0"/>
              <a:t>:Melakukan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i="1" dirty="0" err="1" smtClean="0"/>
              <a:t>a.l</a:t>
            </a:r>
            <a:r>
              <a:rPr lang="en-US" dirty="0" err="1" smtClean="0"/>
              <a:t>:Menyebarluaskan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lain)</a:t>
            </a:r>
          </a:p>
          <a:p>
            <a:pPr lvl="1"/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i="1" dirty="0" err="1" smtClean="0"/>
              <a:t>a.l</a:t>
            </a:r>
            <a:r>
              <a:rPr lang="en-US" dirty="0" err="1" smtClean="0"/>
              <a:t>:Menetapkan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PENGANTAR ANALISIS JABATAN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>
                <a:latin typeface="Bradley Hand ITC" pitchFamily="66" charset="0"/>
              </a:rPr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data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dianalisis</a:t>
            </a:r>
            <a:r>
              <a:rPr lang="en-US" dirty="0" smtClean="0"/>
              <a:t>, </a:t>
            </a:r>
            <a:r>
              <a:rPr lang="en-US" dirty="0" err="1" smtClean="0"/>
              <a:t>disusun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fondasi</a:t>
            </a:r>
            <a:r>
              <a:rPr lang="en-US" dirty="0" smtClean="0"/>
              <a:t>/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program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, </a:t>
            </a:r>
            <a:r>
              <a:rPr lang="en-US" dirty="0" err="1" smtClean="0"/>
              <a:t>kelembagaan</a:t>
            </a:r>
            <a:r>
              <a:rPr lang="en-US" dirty="0" smtClean="0"/>
              <a:t>, </a:t>
            </a:r>
            <a:r>
              <a:rPr lang="en-US" dirty="0" err="1" smtClean="0"/>
              <a:t>ketatalaksanaan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KORELASI JABATAN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lain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endParaRPr lang="en-US" dirty="0" smtClean="0"/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(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Hubungan</a:t>
            </a:r>
            <a:r>
              <a:rPr lang="en-US" dirty="0" smtClean="0"/>
              <a:t> Horizontal (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yang </a:t>
            </a:r>
            <a:r>
              <a:rPr lang="en-US" dirty="0" err="1" smtClean="0"/>
              <a:t>setara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Hubungan</a:t>
            </a:r>
            <a:r>
              <a:rPr lang="en-US" dirty="0" smtClean="0"/>
              <a:t> Diagonal (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KONDISI LINGKUNGAN 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konsekwensi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 lvl="1"/>
            <a:r>
              <a:rPr lang="en-US" dirty="0" err="1" smtClean="0"/>
              <a:t>Suhu</a:t>
            </a:r>
            <a:endParaRPr lang="en-US" dirty="0" smtClean="0"/>
          </a:p>
          <a:p>
            <a:pPr lvl="1"/>
            <a:r>
              <a:rPr lang="en-US" dirty="0" err="1" smtClean="0"/>
              <a:t>Udara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endParaRPr lang="en-US" dirty="0" smtClean="0"/>
          </a:p>
          <a:p>
            <a:pPr lvl="1"/>
            <a:r>
              <a:rPr lang="en-US" dirty="0" err="1" smtClean="0"/>
              <a:t>Letak</a:t>
            </a:r>
            <a:endParaRPr lang="en-US" dirty="0" smtClean="0"/>
          </a:p>
          <a:p>
            <a:pPr lvl="1"/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 lvl="1"/>
            <a:r>
              <a:rPr lang="en-US" dirty="0" err="1" smtClean="0"/>
              <a:t>Penerangan</a:t>
            </a:r>
            <a:endParaRPr lang="en-US" dirty="0" smtClean="0"/>
          </a:p>
          <a:p>
            <a:pPr lvl="1"/>
            <a:r>
              <a:rPr lang="en-US" dirty="0" err="1" smtClean="0"/>
              <a:t>Suara</a:t>
            </a:r>
            <a:endParaRPr lang="en-US" dirty="0" smtClean="0"/>
          </a:p>
          <a:p>
            <a:pPr lvl="1"/>
            <a:r>
              <a:rPr lang="en-US" dirty="0" err="1" smtClean="0"/>
              <a:t>Getaran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KEADAAN RESIKO BAHAYA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mental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SYARAT JABATAN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dirty="0" err="1" smtClean="0"/>
              <a:t>Pangkat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endParaRPr lang="en-US" dirty="0" smtClean="0"/>
          </a:p>
          <a:p>
            <a:r>
              <a:rPr lang="en-US" dirty="0" err="1" smtClean="0"/>
              <a:t>Pendidikan</a:t>
            </a:r>
            <a:endParaRPr lang="en-US" dirty="0" smtClean="0"/>
          </a:p>
          <a:p>
            <a:r>
              <a:rPr lang="en-US" dirty="0" err="1" smtClean="0"/>
              <a:t>Kursus</a:t>
            </a:r>
            <a:r>
              <a:rPr lang="en-US" dirty="0" smtClean="0"/>
              <a:t>/</a:t>
            </a:r>
            <a:r>
              <a:rPr lang="en-US" dirty="0" err="1" smtClean="0"/>
              <a:t>Pelatihan</a:t>
            </a:r>
            <a:endParaRPr lang="en-US" dirty="0"/>
          </a:p>
          <a:p>
            <a:pPr lvl="1"/>
            <a:r>
              <a:rPr lang="en-US" dirty="0" err="1" smtClean="0"/>
              <a:t>Penjenjangan</a:t>
            </a:r>
            <a:endParaRPr lang="en-US" dirty="0"/>
          </a:p>
          <a:p>
            <a:pPr lvl="1"/>
            <a:r>
              <a:rPr lang="en-US" dirty="0" err="1" smtClean="0"/>
              <a:t>Teknis</a:t>
            </a:r>
            <a:endParaRPr lang="en-US" dirty="0" smtClean="0"/>
          </a:p>
          <a:p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Pengetahuan</a:t>
            </a:r>
            <a:endParaRPr lang="en-US" dirty="0" smtClean="0"/>
          </a:p>
          <a:p>
            <a:r>
              <a:rPr lang="en-US" dirty="0" err="1" smtClean="0"/>
              <a:t>Keterampilan</a:t>
            </a:r>
            <a:endParaRPr lang="en-US" dirty="0" smtClean="0"/>
          </a:p>
          <a:p>
            <a:r>
              <a:rPr lang="en-US" dirty="0" err="1" smtClean="0"/>
              <a:t>Bakat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Temperamen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  <a:p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 smtClean="0"/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 smtClean="0"/>
          </a:p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PANGKAT / GOLONGAN RUANG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minimal yang </a:t>
            </a:r>
            <a:r>
              <a:rPr lang="en-US" dirty="0" err="1" smtClean="0"/>
              <a:t>dipersyaratkan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menduduki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/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operator </a:t>
            </a:r>
            <a:r>
              <a:rPr lang="en-US" dirty="0" err="1" smtClean="0"/>
              <a:t>komputer</a:t>
            </a:r>
            <a:r>
              <a:rPr lang="en-US" dirty="0" smtClean="0"/>
              <a:t> : </a:t>
            </a:r>
            <a:r>
              <a:rPr lang="en-US" dirty="0" err="1" smtClean="0">
                <a:solidFill>
                  <a:srgbClr val="FF0000"/>
                </a:solidFill>
              </a:rPr>
              <a:t>Pengatur</a:t>
            </a:r>
            <a:r>
              <a:rPr lang="en-US" dirty="0" smtClean="0">
                <a:solidFill>
                  <a:srgbClr val="FF0000"/>
                </a:solidFill>
              </a:rPr>
              <a:t>, II/b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PENDIDIKAN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Pendidikan</a:t>
            </a:r>
            <a:r>
              <a:rPr lang="en-US" dirty="0" smtClean="0"/>
              <a:t> formal minimal yang </a:t>
            </a:r>
            <a:r>
              <a:rPr lang="en-US" dirty="0" err="1" smtClean="0"/>
              <a:t>dipersyaratkan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menduduki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operator </a:t>
            </a:r>
            <a:r>
              <a:rPr lang="en-US" dirty="0" err="1" smtClean="0"/>
              <a:t>komputer</a:t>
            </a:r>
            <a:r>
              <a:rPr lang="en-US" dirty="0" smtClean="0"/>
              <a:t> : SLTA.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Pelatihan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non </a:t>
            </a:r>
            <a:r>
              <a:rPr lang="en-US" dirty="0" err="1" smtClean="0"/>
              <a:t>manajerial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,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pekerjaannya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operator </a:t>
            </a:r>
            <a:r>
              <a:rPr lang="en-US" dirty="0" err="1" smtClean="0"/>
              <a:t>komputer</a:t>
            </a:r>
            <a:r>
              <a:rPr lang="en-US" dirty="0" smtClean="0"/>
              <a:t> : </a:t>
            </a:r>
          </a:p>
          <a:p>
            <a:pPr lvl="1"/>
            <a:r>
              <a:rPr lang="en-US" dirty="0" err="1" smtClean="0"/>
              <a:t>Penjenjangan</a:t>
            </a:r>
            <a:r>
              <a:rPr lang="en-US" dirty="0" smtClean="0"/>
              <a:t>	:  -</a:t>
            </a:r>
          </a:p>
          <a:p>
            <a:pPr lvl="1"/>
            <a:r>
              <a:rPr lang="en-US" dirty="0" err="1" smtClean="0"/>
              <a:t>Teknis</a:t>
            </a:r>
            <a:r>
              <a:rPr lang="en-US" dirty="0" smtClean="0"/>
              <a:t>		:  </a:t>
            </a:r>
            <a:r>
              <a:rPr lang="en-US" dirty="0" err="1" smtClean="0"/>
              <a:t>Komputer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PENGALAMAN 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sikap</a:t>
            </a:r>
            <a:r>
              <a:rPr lang="en-US" dirty="0" smtClean="0"/>
              <a:t> mental, </a:t>
            </a:r>
            <a:r>
              <a:rPr lang="en-US" dirty="0" err="1" smtClean="0"/>
              <a:t>kebiasaan</a:t>
            </a:r>
            <a:r>
              <a:rPr lang="en-US" dirty="0" smtClean="0"/>
              <a:t> mental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PENGETAHUAN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akumulasi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formal </a:t>
            </a:r>
            <a:r>
              <a:rPr lang="en-US" dirty="0" err="1" smtClean="0"/>
              <a:t>atau</a:t>
            </a:r>
            <a:r>
              <a:rPr lang="en-US" dirty="0" smtClean="0"/>
              <a:t> informal yang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PNS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cipta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operator </a:t>
            </a:r>
            <a:r>
              <a:rPr lang="en-US" dirty="0" err="1" smtClean="0"/>
              <a:t>komputer</a:t>
            </a:r>
            <a:r>
              <a:rPr lang="en-US" dirty="0" smtClean="0"/>
              <a:t> :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program-program </a:t>
            </a:r>
            <a:r>
              <a:rPr lang="en-US" dirty="0" err="1" smtClean="0"/>
              <a:t>komputer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KETERAMPILAN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PNS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operator </a:t>
            </a:r>
            <a:r>
              <a:rPr lang="en-US" dirty="0" err="1" smtClean="0"/>
              <a:t>komputer</a:t>
            </a:r>
            <a:r>
              <a:rPr lang="en-US" dirty="0" smtClean="0"/>
              <a:t> :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mengetik</a:t>
            </a:r>
            <a:r>
              <a:rPr lang="en-US" dirty="0" smtClean="0"/>
              <a:t>,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menyiapkan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,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mencetak</a:t>
            </a:r>
            <a:r>
              <a:rPr lang="en-US" dirty="0" smtClean="0"/>
              <a:t> data.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PEMANFAATAN INFORMASI JABATAN</a:t>
            </a:r>
            <a:endParaRPr lang="en-US" dirty="0"/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1219200" y="3352800"/>
            <a:ext cx="2344323" cy="10927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109" tIns="38552" rIns="77109" bIns="38552" anchor="ctr"/>
          <a:lstStyle/>
          <a:p>
            <a:pPr defTabSz="872760"/>
            <a:r>
              <a:rPr lang="en-US" sz="1700" b="1" dirty="0"/>
              <a:t> </a:t>
            </a:r>
          </a:p>
          <a:p>
            <a:pPr defTabSz="872760">
              <a:buFontTx/>
              <a:buChar char="•"/>
            </a:pPr>
            <a:r>
              <a:rPr lang="en-US" sz="1700" b="1" dirty="0"/>
              <a:t> PETA JABATAN</a:t>
            </a:r>
            <a:endParaRPr lang="en-US" sz="3700" b="1" dirty="0"/>
          </a:p>
          <a:p>
            <a:pPr defTabSz="872760">
              <a:buFontTx/>
              <a:buChar char="•"/>
            </a:pPr>
            <a:r>
              <a:rPr lang="en-US" sz="1700" b="1" dirty="0"/>
              <a:t> URAIAN JABATAN</a:t>
            </a:r>
          </a:p>
          <a:p>
            <a:pPr defTabSz="872760">
              <a:buFontTx/>
              <a:buChar char="•"/>
            </a:pPr>
            <a:r>
              <a:rPr lang="en-US" sz="1700" b="1" dirty="0"/>
              <a:t> SYARAT JABATAN</a:t>
            </a:r>
          </a:p>
          <a:p>
            <a:pPr defTabSz="872760"/>
            <a:endParaRPr lang="en-US" sz="1700" b="1" dirty="0"/>
          </a:p>
          <a:p>
            <a:pPr defTabSz="872760"/>
            <a:endParaRPr lang="en-US" sz="1700" b="1" dirty="0"/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1524000" y="2895600"/>
            <a:ext cx="1720255" cy="385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7109" tIns="38552" rIns="77109" bIns="38552">
            <a:spAutoFit/>
          </a:bodyPr>
          <a:lstStyle/>
          <a:p>
            <a:pPr defTabSz="872760"/>
            <a:r>
              <a:rPr lang="en-US" sz="2000" b="1" dirty="0"/>
              <a:t>HASIL ANJAB</a:t>
            </a: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4593899" y="1442613"/>
            <a:ext cx="2058070" cy="5135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074" tIns="38535" rIns="77074" bIns="38535" anchor="ctr"/>
          <a:lstStyle/>
          <a:p>
            <a:pPr algn="ctr" defTabSz="872760"/>
            <a:r>
              <a:rPr lang="en-US" sz="1700" b="1" dirty="0"/>
              <a:t>PERENCANAAN</a:t>
            </a:r>
          </a:p>
          <a:p>
            <a:pPr algn="ctr" defTabSz="872760"/>
            <a:r>
              <a:rPr lang="en-US" sz="1700" b="1" dirty="0"/>
              <a:t>PEGAWAI</a:t>
            </a: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4593899" y="2150536"/>
            <a:ext cx="2058070" cy="5135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074" tIns="38535" rIns="77074" bIns="38535" anchor="ctr"/>
          <a:lstStyle/>
          <a:p>
            <a:pPr algn="ctr" defTabSz="872760"/>
            <a:endParaRPr lang="en-US" sz="1500" b="1" dirty="0"/>
          </a:p>
          <a:p>
            <a:pPr algn="ctr" defTabSz="872760"/>
            <a:r>
              <a:rPr lang="en-US" sz="1700" b="1" dirty="0"/>
              <a:t>REKRUTMEN &amp;</a:t>
            </a:r>
          </a:p>
          <a:p>
            <a:pPr algn="ctr" defTabSz="872760"/>
            <a:r>
              <a:rPr lang="en-US" sz="1700" b="1" dirty="0"/>
              <a:t>SELEKSI</a:t>
            </a:r>
          </a:p>
          <a:p>
            <a:pPr algn="ctr" defTabSz="872760"/>
            <a:endParaRPr lang="en-US" sz="1700" b="1" dirty="0"/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4593899" y="2795442"/>
            <a:ext cx="2058070" cy="5148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074" tIns="38535" rIns="77074" bIns="38535" anchor="ctr"/>
          <a:lstStyle/>
          <a:p>
            <a:pPr algn="ctr" defTabSz="872760"/>
            <a:endParaRPr lang="en-US" sz="1500" b="1" dirty="0"/>
          </a:p>
          <a:p>
            <a:pPr algn="ctr" defTabSz="872760"/>
            <a:r>
              <a:rPr lang="en-US" sz="1700" b="1" dirty="0"/>
              <a:t>PERENCANAAN</a:t>
            </a:r>
          </a:p>
          <a:p>
            <a:pPr algn="ctr" defTabSz="872760"/>
            <a:r>
              <a:rPr lang="en-US" sz="1700" b="1" dirty="0"/>
              <a:t>KARIER</a:t>
            </a:r>
          </a:p>
          <a:p>
            <a:pPr algn="ctr" defTabSz="872760"/>
            <a:endParaRPr lang="en-US" sz="1700" b="1" dirty="0"/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4593899" y="3437667"/>
            <a:ext cx="2058070" cy="96534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074" tIns="38535" rIns="77074" bIns="38535" anchor="ctr"/>
          <a:lstStyle/>
          <a:p>
            <a:pPr algn="ctr" defTabSz="872760"/>
            <a:endParaRPr lang="en-US" sz="1500" b="1" dirty="0"/>
          </a:p>
          <a:p>
            <a:pPr algn="ctr" defTabSz="872760"/>
            <a:r>
              <a:rPr lang="en-US" sz="1700" b="1" dirty="0"/>
              <a:t>PENGANGKATAN</a:t>
            </a:r>
          </a:p>
          <a:p>
            <a:pPr algn="ctr" defTabSz="872760"/>
            <a:r>
              <a:rPr lang="en-US" sz="1700" b="1" dirty="0"/>
              <a:t>DALAM</a:t>
            </a:r>
          </a:p>
          <a:p>
            <a:pPr algn="ctr" defTabSz="872760"/>
            <a:r>
              <a:rPr lang="en-US" sz="1700" b="1" dirty="0"/>
              <a:t>JABATAN</a:t>
            </a:r>
          </a:p>
          <a:p>
            <a:pPr algn="ctr" defTabSz="872760"/>
            <a:endParaRPr lang="en-US" sz="1700" b="1" dirty="0"/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4593899" y="5239652"/>
            <a:ext cx="2058070" cy="5148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074" tIns="38535" rIns="77074" bIns="38535" anchor="ctr"/>
          <a:lstStyle/>
          <a:p>
            <a:pPr algn="ctr" defTabSz="872760"/>
            <a:endParaRPr lang="en-US" sz="1500" b="1" dirty="0"/>
          </a:p>
          <a:p>
            <a:pPr algn="ctr" defTabSz="872760"/>
            <a:r>
              <a:rPr lang="en-US" sz="1700" b="1" dirty="0"/>
              <a:t>REMUNERASI</a:t>
            </a:r>
          </a:p>
          <a:p>
            <a:pPr algn="ctr" defTabSz="872760"/>
            <a:endParaRPr lang="en-US" sz="1700" b="1" dirty="0"/>
          </a:p>
        </p:txBody>
      </p:sp>
      <p:sp>
        <p:nvSpPr>
          <p:cNvPr id="35" name="Rectangle 13"/>
          <p:cNvSpPr>
            <a:spLocks noChangeArrowheads="1"/>
          </p:cNvSpPr>
          <p:nvPr/>
        </p:nvSpPr>
        <p:spPr bwMode="auto">
          <a:xfrm>
            <a:off x="4593899" y="5883218"/>
            <a:ext cx="2058070" cy="5135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074" tIns="38535" rIns="77074" bIns="38535" anchor="ctr"/>
          <a:lstStyle/>
          <a:p>
            <a:pPr algn="ctr" defTabSz="872760"/>
            <a:endParaRPr lang="en-US" sz="1500" b="1" dirty="0"/>
          </a:p>
          <a:p>
            <a:pPr algn="ctr" defTabSz="872760"/>
            <a:r>
              <a:rPr lang="en-US" sz="1700" b="1" dirty="0"/>
              <a:t>DIKLAT</a:t>
            </a:r>
          </a:p>
          <a:p>
            <a:pPr algn="ctr" defTabSz="872760"/>
            <a:endParaRPr lang="en-US" sz="1700" b="1" dirty="0"/>
          </a:p>
        </p:txBody>
      </p:sp>
      <p:sp>
        <p:nvSpPr>
          <p:cNvPr id="36" name="Rectangle 14"/>
          <p:cNvSpPr>
            <a:spLocks noChangeArrowheads="1"/>
          </p:cNvSpPr>
          <p:nvPr/>
        </p:nvSpPr>
        <p:spPr bwMode="auto">
          <a:xfrm>
            <a:off x="4593899" y="4596086"/>
            <a:ext cx="2058070" cy="5148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074" tIns="38535" rIns="77074" bIns="38535" anchor="ctr"/>
          <a:lstStyle/>
          <a:p>
            <a:pPr algn="ctr" defTabSz="872760"/>
            <a:endParaRPr lang="en-US" sz="1500" b="1" dirty="0"/>
          </a:p>
          <a:p>
            <a:pPr algn="ctr" defTabSz="872760"/>
            <a:r>
              <a:rPr lang="en-US" sz="1700" b="1" dirty="0"/>
              <a:t>PENILAIAN</a:t>
            </a:r>
          </a:p>
          <a:p>
            <a:pPr algn="ctr" defTabSz="872760"/>
            <a:r>
              <a:rPr lang="en-US" sz="1700" b="1" dirty="0"/>
              <a:t>KINERJA</a:t>
            </a:r>
          </a:p>
          <a:p>
            <a:pPr algn="ctr" defTabSz="872760"/>
            <a:endParaRPr lang="en-US" sz="1700" b="1" dirty="0"/>
          </a:p>
        </p:txBody>
      </p:sp>
      <p:sp>
        <p:nvSpPr>
          <p:cNvPr id="37" name="Line 17"/>
          <p:cNvSpPr>
            <a:spLocks noChangeShapeType="1"/>
          </p:cNvSpPr>
          <p:nvPr/>
        </p:nvSpPr>
        <p:spPr bwMode="auto">
          <a:xfrm>
            <a:off x="4014690" y="1700039"/>
            <a:ext cx="51485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7221" tIns="38611" rIns="77221" bIns="38611"/>
          <a:lstStyle/>
          <a:p>
            <a:endParaRPr lang="en-US"/>
          </a:p>
        </p:txBody>
      </p:sp>
      <p:sp>
        <p:nvSpPr>
          <p:cNvPr id="38" name="Line 18"/>
          <p:cNvSpPr>
            <a:spLocks noChangeShapeType="1"/>
          </p:cNvSpPr>
          <p:nvPr/>
        </p:nvSpPr>
        <p:spPr bwMode="auto">
          <a:xfrm>
            <a:off x="4014690" y="3051527"/>
            <a:ext cx="51485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7221" tIns="38611" rIns="77221" bIns="38611"/>
          <a:lstStyle/>
          <a:p>
            <a:endParaRPr lang="en-US"/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>
            <a:off x="4014690" y="3886823"/>
            <a:ext cx="51485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7221" tIns="38611" rIns="77221" bIns="38611"/>
          <a:lstStyle/>
          <a:p>
            <a:endParaRPr lang="en-US"/>
          </a:p>
        </p:txBody>
      </p:sp>
      <p:sp>
        <p:nvSpPr>
          <p:cNvPr id="40" name="Line 21"/>
          <p:cNvSpPr>
            <a:spLocks noChangeShapeType="1"/>
          </p:cNvSpPr>
          <p:nvPr/>
        </p:nvSpPr>
        <p:spPr bwMode="auto">
          <a:xfrm>
            <a:off x="4014690" y="5497078"/>
            <a:ext cx="51485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7221" tIns="38611" rIns="77221" bIns="38611"/>
          <a:lstStyle/>
          <a:p>
            <a:endParaRPr lang="en-US"/>
          </a:p>
        </p:txBody>
      </p:sp>
      <p:sp>
        <p:nvSpPr>
          <p:cNvPr id="41" name="Line 23"/>
          <p:cNvSpPr>
            <a:spLocks noChangeShapeType="1"/>
          </p:cNvSpPr>
          <p:nvPr/>
        </p:nvSpPr>
        <p:spPr bwMode="auto">
          <a:xfrm>
            <a:off x="3564194" y="3888163"/>
            <a:ext cx="45049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77221" tIns="38611" rIns="77221" bIns="38611"/>
          <a:lstStyle/>
          <a:p>
            <a:endParaRPr lang="en-US"/>
          </a:p>
        </p:txBody>
      </p:sp>
      <p:sp>
        <p:nvSpPr>
          <p:cNvPr id="42" name="Line 24"/>
          <p:cNvSpPr>
            <a:spLocks noChangeShapeType="1"/>
          </p:cNvSpPr>
          <p:nvPr/>
        </p:nvSpPr>
        <p:spPr bwMode="auto">
          <a:xfrm>
            <a:off x="4014690" y="1700039"/>
            <a:ext cx="0" cy="4504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77221" tIns="38611" rIns="77221" bIns="38611"/>
          <a:lstStyle/>
          <a:p>
            <a:endParaRPr lang="en-US"/>
          </a:p>
        </p:txBody>
      </p:sp>
      <p:sp>
        <p:nvSpPr>
          <p:cNvPr id="43" name="Line 25"/>
          <p:cNvSpPr>
            <a:spLocks noChangeShapeType="1"/>
          </p:cNvSpPr>
          <p:nvPr/>
        </p:nvSpPr>
        <p:spPr bwMode="auto">
          <a:xfrm>
            <a:off x="4014690" y="2407962"/>
            <a:ext cx="51485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7221" tIns="38611" rIns="77221" bIns="38611"/>
          <a:lstStyle/>
          <a:p>
            <a:endParaRPr lang="en-US"/>
          </a:p>
        </p:txBody>
      </p:sp>
      <p:sp>
        <p:nvSpPr>
          <p:cNvPr id="44" name="Line 28"/>
          <p:cNvSpPr>
            <a:spLocks noChangeShapeType="1"/>
          </p:cNvSpPr>
          <p:nvPr/>
        </p:nvSpPr>
        <p:spPr bwMode="auto">
          <a:xfrm flipV="1">
            <a:off x="4014691" y="4854853"/>
            <a:ext cx="51217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7221" tIns="38611" rIns="77221" bIns="38611"/>
          <a:lstStyle/>
          <a:p>
            <a:endParaRPr lang="en-US"/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>
            <a:off x="4014690" y="6205001"/>
            <a:ext cx="51485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7221" tIns="38611" rIns="77221" bIns="38611"/>
          <a:lstStyle/>
          <a:p>
            <a:endParaRPr lang="en-US"/>
          </a:p>
        </p:txBody>
      </p: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6647277" y="1371600"/>
            <a:ext cx="2115723" cy="63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109" tIns="38552" rIns="77109" bIns="38552">
            <a:spAutoFit/>
          </a:bodyPr>
          <a:lstStyle/>
          <a:p>
            <a:pPr defTabSz="872760">
              <a:buFontTx/>
              <a:buChar char="•"/>
            </a:pP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Analisis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beban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kerja</a:t>
            </a:r>
            <a:endParaRPr lang="en-US" sz="1200" b="1" dirty="0" smtClean="0">
              <a:latin typeface="Arial Narrow" pitchFamily="34" charset="0"/>
            </a:endParaRPr>
          </a:p>
          <a:p>
            <a:pPr defTabSz="872760"/>
            <a:r>
              <a:rPr lang="en-US" sz="1200" b="1" dirty="0" smtClean="0">
                <a:latin typeface="Arial Narrow" pitchFamily="34" charset="0"/>
              </a:rPr>
              <a:t>  (</a:t>
            </a:r>
            <a:r>
              <a:rPr lang="en-US" sz="1200" b="1" dirty="0" err="1" smtClean="0">
                <a:latin typeface="Arial Narrow" pitchFamily="34" charset="0"/>
              </a:rPr>
              <a:t>Analisis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kebutuhan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pegawai</a:t>
            </a:r>
            <a:r>
              <a:rPr lang="en-US" sz="1200" b="1" dirty="0" smtClean="0">
                <a:latin typeface="Arial Narrow" pitchFamily="34" charset="0"/>
              </a:rPr>
              <a:t>)	</a:t>
            </a:r>
            <a:endParaRPr lang="en-US" sz="1200" b="1" dirty="0">
              <a:latin typeface="Arial Narrow" pitchFamily="34" charset="0"/>
            </a:endParaRPr>
          </a:p>
        </p:txBody>
      </p:sp>
      <p:sp>
        <p:nvSpPr>
          <p:cNvPr id="47" name="Text Box 48"/>
          <p:cNvSpPr txBox="1">
            <a:spLocks noChangeArrowheads="1"/>
          </p:cNvSpPr>
          <p:nvPr/>
        </p:nvSpPr>
        <p:spPr bwMode="auto">
          <a:xfrm>
            <a:off x="6665154" y="2161261"/>
            <a:ext cx="2039523" cy="447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109" tIns="38552" rIns="77109" bIns="38552">
            <a:spAutoFit/>
          </a:bodyPr>
          <a:lstStyle/>
          <a:p>
            <a:pPr defTabSz="872760">
              <a:buFontTx/>
              <a:buChar char="•"/>
            </a:pP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Standar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kualifikasi</a:t>
            </a:r>
            <a:endParaRPr lang="en-US" sz="1200" b="1" dirty="0" smtClean="0">
              <a:latin typeface="Arial Narrow" pitchFamily="34" charset="0"/>
            </a:endParaRPr>
          </a:p>
          <a:p>
            <a:pPr defTabSz="872760">
              <a:buFontTx/>
              <a:buChar char="•"/>
            </a:pP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Kriteria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seleksi</a:t>
            </a:r>
            <a:endParaRPr lang="en-US" sz="1200" b="1" dirty="0">
              <a:latin typeface="Arial Narrow" pitchFamily="34" charset="0"/>
            </a:endParaRPr>
          </a:p>
        </p:txBody>
      </p:sp>
      <p:sp>
        <p:nvSpPr>
          <p:cNvPr id="48" name="Text Box 49"/>
          <p:cNvSpPr txBox="1">
            <a:spLocks noChangeArrowheads="1"/>
          </p:cNvSpPr>
          <p:nvPr/>
        </p:nvSpPr>
        <p:spPr bwMode="auto">
          <a:xfrm>
            <a:off x="6665154" y="2895600"/>
            <a:ext cx="1429923" cy="262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109" tIns="38552" rIns="77109" bIns="38552">
            <a:spAutoFit/>
          </a:bodyPr>
          <a:lstStyle/>
          <a:p>
            <a:pPr defTabSz="872760">
              <a:buFontTx/>
              <a:buChar char="•"/>
            </a:pP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Pola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karier</a:t>
            </a:r>
            <a:endParaRPr lang="en-US" sz="1200" b="1" dirty="0">
              <a:latin typeface="Arial Narrow" pitchFamily="34" charset="0"/>
            </a:endParaRPr>
          </a:p>
        </p:txBody>
      </p:sp>
      <p:sp>
        <p:nvSpPr>
          <p:cNvPr id="49" name="Text Box 50"/>
          <p:cNvSpPr txBox="1">
            <a:spLocks noChangeArrowheads="1"/>
          </p:cNvSpPr>
          <p:nvPr/>
        </p:nvSpPr>
        <p:spPr bwMode="auto">
          <a:xfrm>
            <a:off x="6665154" y="3566380"/>
            <a:ext cx="2191923" cy="63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109" tIns="38552" rIns="77109" bIns="38552">
            <a:spAutoFit/>
          </a:bodyPr>
          <a:lstStyle/>
          <a:p>
            <a:pPr defTabSz="872760">
              <a:buFontTx/>
              <a:buChar char="•"/>
            </a:pP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Standar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kompetensi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kerja</a:t>
            </a:r>
            <a:r>
              <a:rPr lang="en-US" sz="1200" b="1" dirty="0" smtClean="0">
                <a:latin typeface="Arial Narrow" pitchFamily="34" charset="0"/>
              </a:rPr>
              <a:t>/</a:t>
            </a:r>
            <a:r>
              <a:rPr lang="en-US" sz="1200" b="1" dirty="0" err="1" smtClean="0">
                <a:latin typeface="Arial Narrow" pitchFamily="34" charset="0"/>
              </a:rPr>
              <a:t>jabatan</a:t>
            </a:r>
            <a:endParaRPr lang="en-US" sz="1200" b="1" dirty="0" smtClean="0">
              <a:latin typeface="Arial Narrow" pitchFamily="34" charset="0"/>
            </a:endParaRPr>
          </a:p>
          <a:p>
            <a:pPr defTabSz="872760">
              <a:buFontTx/>
              <a:buChar char="•"/>
            </a:pP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Penilaian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kompetensi</a:t>
            </a:r>
            <a:endParaRPr lang="en-US" sz="1200" b="1" dirty="0">
              <a:latin typeface="Arial Narrow" pitchFamily="34" charset="0"/>
            </a:endParaRPr>
          </a:p>
        </p:txBody>
      </p:sp>
      <p:sp>
        <p:nvSpPr>
          <p:cNvPr id="50" name="Text Box 51"/>
          <p:cNvSpPr txBox="1">
            <a:spLocks noChangeArrowheads="1"/>
          </p:cNvSpPr>
          <p:nvPr/>
        </p:nvSpPr>
        <p:spPr bwMode="auto">
          <a:xfrm>
            <a:off x="6647277" y="4596086"/>
            <a:ext cx="2212481" cy="447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109" tIns="38552" rIns="77109" bIns="38552">
            <a:spAutoFit/>
          </a:bodyPr>
          <a:lstStyle/>
          <a:p>
            <a:pPr defTabSz="872760">
              <a:buFontTx/>
              <a:buChar char="•"/>
            </a:pP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Standar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kinerja</a:t>
            </a:r>
            <a:endParaRPr lang="en-US" sz="1200" b="1" dirty="0" smtClean="0">
              <a:latin typeface="Arial Narrow" pitchFamily="34" charset="0"/>
            </a:endParaRPr>
          </a:p>
          <a:p>
            <a:pPr defTabSz="872760">
              <a:buFontTx/>
              <a:buChar char="•"/>
            </a:pP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Kriteria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kinerja</a:t>
            </a:r>
            <a:endParaRPr lang="en-US" sz="1200" b="1" dirty="0">
              <a:latin typeface="Arial Narrow" pitchFamily="34" charset="0"/>
            </a:endParaRPr>
          </a:p>
        </p:txBody>
      </p:sp>
      <p:sp>
        <p:nvSpPr>
          <p:cNvPr id="51" name="Text Box 52"/>
          <p:cNvSpPr txBox="1">
            <a:spLocks noChangeArrowheads="1"/>
          </p:cNvSpPr>
          <p:nvPr/>
        </p:nvSpPr>
        <p:spPr bwMode="auto">
          <a:xfrm>
            <a:off x="6647277" y="5181600"/>
            <a:ext cx="2115723" cy="63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109" tIns="38552" rIns="77109" bIns="38552">
            <a:spAutoFit/>
          </a:bodyPr>
          <a:lstStyle/>
          <a:p>
            <a:pPr defTabSz="872760">
              <a:buFontTx/>
              <a:buChar char="•"/>
            </a:pPr>
            <a:r>
              <a:rPr lang="en-US" sz="1200" dirty="0" smtClean="0">
                <a:latin typeface="Arial Narrow" pitchFamily="34" charset="0"/>
              </a:rPr>
              <a:t>  </a:t>
            </a:r>
            <a:r>
              <a:rPr lang="en-US" sz="1200" b="1" dirty="0" err="1" smtClean="0">
                <a:latin typeface="Arial Narrow" pitchFamily="34" charset="0"/>
              </a:rPr>
              <a:t>Evaluasi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jabatan</a:t>
            </a:r>
            <a:endParaRPr lang="en-US" sz="1200" b="1" dirty="0" smtClean="0">
              <a:latin typeface="Arial Narrow" pitchFamily="34" charset="0"/>
            </a:endParaRPr>
          </a:p>
          <a:p>
            <a:pPr defTabSz="872760"/>
            <a:r>
              <a:rPr lang="en-US" sz="1200" b="1" dirty="0" smtClean="0">
                <a:latin typeface="Arial Narrow" pitchFamily="34" charset="0"/>
              </a:rPr>
              <a:t>   (</a:t>
            </a:r>
            <a:r>
              <a:rPr lang="en-US" sz="1200" b="1" dirty="0" err="1" smtClean="0">
                <a:latin typeface="Arial Narrow" pitchFamily="34" charset="0"/>
              </a:rPr>
              <a:t>Bobot&amp;peringkat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jabatan</a:t>
            </a:r>
            <a:r>
              <a:rPr lang="en-US" sz="1200" b="1" dirty="0" smtClean="0">
                <a:latin typeface="Arial Narrow" pitchFamily="34" charset="0"/>
              </a:rPr>
              <a:t>)</a:t>
            </a:r>
          </a:p>
          <a:p>
            <a:pPr defTabSz="872760">
              <a:buFontTx/>
              <a:buChar char="•"/>
            </a:pPr>
            <a:endParaRPr lang="en-US" sz="1200" b="1" dirty="0">
              <a:latin typeface="Arial Narrow" pitchFamily="34" charset="0"/>
            </a:endParaRPr>
          </a:p>
        </p:txBody>
      </p:sp>
      <p:sp>
        <p:nvSpPr>
          <p:cNvPr id="52" name="Text Box 53"/>
          <p:cNvSpPr txBox="1">
            <a:spLocks noChangeArrowheads="1"/>
          </p:cNvSpPr>
          <p:nvPr/>
        </p:nvSpPr>
        <p:spPr bwMode="auto">
          <a:xfrm>
            <a:off x="6665154" y="6019800"/>
            <a:ext cx="2039523" cy="262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109" tIns="38552" rIns="77109" bIns="38552">
            <a:spAutoFit/>
          </a:bodyPr>
          <a:lstStyle/>
          <a:p>
            <a:pPr defTabSz="872760">
              <a:buFontTx/>
              <a:buChar char="•"/>
            </a:pP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Analisis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kebutuhan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r>
              <a:rPr lang="en-US" sz="1200" b="1" dirty="0" err="1" smtClean="0">
                <a:latin typeface="Arial Narrow" pitchFamily="34" charset="0"/>
              </a:rPr>
              <a:t>diklat</a:t>
            </a:r>
            <a:endParaRPr lang="en-US" sz="1200" b="1" dirty="0">
              <a:latin typeface="Arial Narrow" pitchFamily="34" charset="0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BAKAT 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Bakat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 yang </a:t>
            </a:r>
            <a:r>
              <a:rPr lang="en-US" dirty="0" err="1" smtClean="0"/>
              <a:t>disyaratkan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,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JENIS BAKAT 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 smtClean="0"/>
              <a:t>G : </a:t>
            </a:r>
            <a:r>
              <a:rPr lang="en-US" dirty="0" err="1" smtClean="0"/>
              <a:t>Intelegensi</a:t>
            </a:r>
            <a:endParaRPr lang="en-US" dirty="0" smtClean="0"/>
          </a:p>
          <a:p>
            <a:pPr lvl="1"/>
            <a:r>
              <a:rPr lang="en-US" dirty="0" smtClean="0"/>
              <a:t>V : </a:t>
            </a:r>
            <a:r>
              <a:rPr lang="en-US" dirty="0" err="1" smtClean="0"/>
              <a:t>Bakat</a:t>
            </a:r>
            <a:r>
              <a:rPr lang="en-US" dirty="0" smtClean="0"/>
              <a:t> Verbal</a:t>
            </a:r>
          </a:p>
          <a:p>
            <a:pPr lvl="1"/>
            <a:r>
              <a:rPr lang="en-US" dirty="0" smtClean="0"/>
              <a:t>N : </a:t>
            </a:r>
            <a:r>
              <a:rPr lang="en-US" dirty="0" err="1" smtClean="0"/>
              <a:t>Bakat</a:t>
            </a:r>
            <a:r>
              <a:rPr lang="en-US" dirty="0" smtClean="0"/>
              <a:t> </a:t>
            </a:r>
            <a:r>
              <a:rPr lang="en-US" dirty="0" err="1" smtClean="0"/>
              <a:t>Numerik</a:t>
            </a:r>
            <a:endParaRPr lang="en-US" dirty="0" smtClean="0"/>
          </a:p>
          <a:p>
            <a:pPr lvl="1"/>
            <a:r>
              <a:rPr lang="en-US" dirty="0" smtClean="0"/>
              <a:t>S : </a:t>
            </a:r>
            <a:r>
              <a:rPr lang="en-US" dirty="0" err="1" smtClean="0"/>
              <a:t>Bakat</a:t>
            </a:r>
            <a:r>
              <a:rPr lang="en-US" dirty="0" smtClean="0"/>
              <a:t> Pandang </a:t>
            </a:r>
            <a:r>
              <a:rPr lang="en-US" dirty="0" err="1" smtClean="0"/>
              <a:t>Ruang</a:t>
            </a:r>
            <a:endParaRPr lang="en-US" dirty="0" smtClean="0"/>
          </a:p>
          <a:p>
            <a:pPr lvl="1"/>
            <a:r>
              <a:rPr lang="en-US" dirty="0" smtClean="0"/>
              <a:t>P : </a:t>
            </a:r>
            <a:r>
              <a:rPr lang="en-US" dirty="0" err="1" smtClean="0"/>
              <a:t>Bakat</a:t>
            </a:r>
            <a:r>
              <a:rPr lang="en-US" dirty="0" smtClean="0"/>
              <a:t> </a:t>
            </a:r>
            <a:r>
              <a:rPr lang="en-US" dirty="0" err="1" smtClean="0"/>
              <a:t>Pencerapan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endParaRPr lang="en-US" dirty="0" smtClean="0"/>
          </a:p>
          <a:p>
            <a:pPr lvl="1"/>
            <a:r>
              <a:rPr lang="en-US" dirty="0" smtClean="0"/>
              <a:t>Q : </a:t>
            </a:r>
            <a:r>
              <a:rPr lang="en-US" dirty="0" err="1" smtClean="0"/>
              <a:t>Bakat</a:t>
            </a:r>
            <a:r>
              <a:rPr lang="en-US" dirty="0" smtClean="0"/>
              <a:t> </a:t>
            </a:r>
            <a:r>
              <a:rPr lang="en-US" dirty="0" err="1" smtClean="0"/>
              <a:t>Ketelitian</a:t>
            </a:r>
            <a:endParaRPr lang="en-US" dirty="0" smtClean="0"/>
          </a:p>
          <a:p>
            <a:pPr lvl="1"/>
            <a:r>
              <a:rPr lang="en-US" dirty="0" smtClean="0"/>
              <a:t>K :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Motorik</a:t>
            </a:r>
            <a:endParaRPr lang="en-US" dirty="0" smtClean="0"/>
          </a:p>
          <a:p>
            <a:pPr lvl="1"/>
            <a:r>
              <a:rPr lang="en-US" dirty="0" smtClean="0"/>
              <a:t>F : </a:t>
            </a:r>
            <a:r>
              <a:rPr lang="en-US" dirty="0" err="1" smtClean="0"/>
              <a:t>Kecekatan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endParaRPr lang="en-US" dirty="0" smtClean="0"/>
          </a:p>
          <a:p>
            <a:pPr lvl="1"/>
            <a:r>
              <a:rPr lang="en-US" dirty="0" smtClean="0"/>
              <a:t>M : </a:t>
            </a:r>
            <a:r>
              <a:rPr lang="en-US" dirty="0" err="1" smtClean="0"/>
              <a:t>Kecekatan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endParaRPr lang="en-US" dirty="0" smtClean="0"/>
          </a:p>
          <a:p>
            <a:pPr lvl="1"/>
            <a:r>
              <a:rPr lang="en-US" dirty="0" smtClean="0"/>
              <a:t>E : </a:t>
            </a:r>
            <a:r>
              <a:rPr lang="en-US" dirty="0" err="1" smtClean="0"/>
              <a:t>Koordinasi</a:t>
            </a:r>
            <a:r>
              <a:rPr lang="en-US" dirty="0" smtClean="0"/>
              <a:t> Mata-</a:t>
            </a:r>
            <a:r>
              <a:rPr lang="en-US" dirty="0" err="1" smtClean="0"/>
              <a:t>Tangan</a:t>
            </a:r>
            <a:r>
              <a:rPr lang="en-US" dirty="0" smtClean="0"/>
              <a:t>-Kaki</a:t>
            </a:r>
          </a:p>
          <a:p>
            <a:pPr lvl="1"/>
            <a:r>
              <a:rPr lang="en-US" dirty="0" smtClean="0"/>
              <a:t>C :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Temperamen kerja merupakan syarat kemampuan penyesuaian diri yang harus dipenuhi sesuai dengan sifat pekerjaan.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JENIS TEMPERAMEN 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 smtClean="0"/>
              <a:t>D (DCP) : </a:t>
            </a:r>
            <a:r>
              <a:rPr lang="en-US" i="1" dirty="0" smtClean="0"/>
              <a:t>Directing-Control-Planning</a:t>
            </a:r>
          </a:p>
          <a:p>
            <a:pPr lvl="1"/>
            <a:r>
              <a:rPr lang="en-US" dirty="0" smtClean="0"/>
              <a:t>F (FIF) : </a:t>
            </a:r>
            <a:r>
              <a:rPr lang="en-US" i="1" dirty="0" smtClean="0"/>
              <a:t>Feeling-Idea-Fact</a:t>
            </a:r>
          </a:p>
          <a:p>
            <a:pPr lvl="1"/>
            <a:r>
              <a:rPr lang="en-US" dirty="0" smtClean="0"/>
              <a:t>I (INFLU) : </a:t>
            </a:r>
            <a:r>
              <a:rPr lang="en-US" i="1" dirty="0" smtClean="0"/>
              <a:t>Influencing</a:t>
            </a:r>
          </a:p>
          <a:p>
            <a:pPr lvl="1"/>
            <a:r>
              <a:rPr lang="en-US" dirty="0" smtClean="0"/>
              <a:t>J (SJC) : </a:t>
            </a:r>
            <a:r>
              <a:rPr lang="en-US" i="1" dirty="0" smtClean="0"/>
              <a:t>Sensory &amp; Judgmental Criteria</a:t>
            </a:r>
          </a:p>
          <a:p>
            <a:pPr lvl="1"/>
            <a:r>
              <a:rPr lang="en-US" dirty="0" smtClean="0"/>
              <a:t>M (MVC) : </a:t>
            </a:r>
            <a:r>
              <a:rPr lang="en-US" i="1" dirty="0" smtClean="0"/>
              <a:t>Measurable and Verifiable Criteria</a:t>
            </a:r>
          </a:p>
          <a:p>
            <a:pPr lvl="1"/>
            <a:r>
              <a:rPr lang="en-US" dirty="0" smtClean="0"/>
              <a:t>P (DEPL) : </a:t>
            </a:r>
            <a:r>
              <a:rPr lang="en-US" i="1" dirty="0" smtClean="0"/>
              <a:t>Dealing with People</a:t>
            </a:r>
          </a:p>
          <a:p>
            <a:pPr lvl="1"/>
            <a:r>
              <a:rPr lang="en-US" dirty="0" smtClean="0"/>
              <a:t>R (REPCON) : </a:t>
            </a:r>
            <a:r>
              <a:rPr lang="en-US" i="1" dirty="0" smtClean="0"/>
              <a:t>Repetitive and Continuous</a:t>
            </a:r>
          </a:p>
          <a:p>
            <a:pPr lvl="1"/>
            <a:r>
              <a:rPr lang="en-US" dirty="0" smtClean="0"/>
              <a:t>S (PUS) : </a:t>
            </a:r>
            <a:r>
              <a:rPr lang="en-US" i="1" dirty="0" smtClean="0"/>
              <a:t>Performing under Stress</a:t>
            </a:r>
          </a:p>
          <a:p>
            <a:pPr lvl="1"/>
            <a:r>
              <a:rPr lang="en-US" dirty="0" smtClean="0"/>
              <a:t>T (STS) : </a:t>
            </a:r>
            <a:r>
              <a:rPr lang="en-US" i="1" dirty="0" smtClean="0"/>
              <a:t>Set of Limits, Tolerance and Other Standards</a:t>
            </a:r>
          </a:p>
          <a:p>
            <a:pPr lvl="1"/>
            <a:r>
              <a:rPr lang="en-US" dirty="0" smtClean="0"/>
              <a:t>V (VARCH) : </a:t>
            </a:r>
            <a:r>
              <a:rPr lang="en-US" i="1" dirty="0" smtClean="0"/>
              <a:t>Variety and Changing Conditions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TABEL ILUSTRASI TEMPERAMEN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00"/>
                <a:gridCol w="3324225"/>
                <a:gridCol w="33242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Penjelasan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Illustrasi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Kemampuan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menyesuaikan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menerima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tanggung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jawab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kegiatan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memimpin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mengendalikan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merencanakan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mencakup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berunding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mengorganisir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memimpin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mengawasi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merumuskan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mengambil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keputusan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akhir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Kemampuan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menyesuaikan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mengandung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penafsiran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perasaan</a:t>
                      </a:r>
                      <a:r>
                        <a:rPr lang="en-US" dirty="0" smtClean="0"/>
                        <a:t> (</a:t>
                      </a:r>
                      <a:r>
                        <a:rPr lang="en-US" i="1" dirty="0" smtClean="0"/>
                        <a:t>Feeling</a:t>
                      </a:r>
                      <a:r>
                        <a:rPr lang="en-US" dirty="0" smtClean="0"/>
                        <a:t>), </a:t>
                      </a:r>
                      <a:r>
                        <a:rPr lang="en-US" dirty="0" err="1" smtClean="0"/>
                        <a:t>Gagasan</a:t>
                      </a:r>
                      <a:r>
                        <a:rPr lang="en-US" dirty="0" smtClean="0"/>
                        <a:t> (</a:t>
                      </a:r>
                      <a:r>
                        <a:rPr lang="en-US" i="1" dirty="0" smtClean="0"/>
                        <a:t>Idea</a:t>
                      </a:r>
                      <a:r>
                        <a:rPr lang="en-US" dirty="0" smtClean="0"/>
                        <a:t>),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fakta</a:t>
                      </a:r>
                      <a:r>
                        <a:rPr lang="en-US" dirty="0" smtClean="0"/>
                        <a:t> (</a:t>
                      </a:r>
                      <a:r>
                        <a:rPr lang="en-US" i="1" dirty="0" smtClean="0"/>
                        <a:t>Fact</a:t>
                      </a:r>
                      <a:r>
                        <a:rPr lang="en-US" dirty="0" smtClean="0"/>
                        <a:t>)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sudut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pandangan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pribadi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menuntut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err="1" smtClean="0"/>
                        <a:t>kreativitas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pengungkapan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imajinasi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Kemampuan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menyesuaikan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pekerjaan-pekerjaan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mempengaruhi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terkait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pendapat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sikap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pertimbangan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mengenai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gagasan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dimana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pemangkunya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melakukan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pemberian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motivasi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meyakinkan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orang</a:t>
                      </a:r>
                      <a:r>
                        <a:rPr lang="en-US" baseline="0" dirty="0" smtClean="0"/>
                        <a:t> lain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berunding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TABEL ILUSTRASI TEMPERAMEN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1435100" y="1447800"/>
          <a:ext cx="749935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00"/>
                <a:gridCol w="3324225"/>
                <a:gridCol w="33242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Penjelasan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Illustrasi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Kemampuan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menyesuaikan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pembuatan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kesimpulan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penilaian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pembuatan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keputusan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berdasarkan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kriteria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rangsangan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indera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pertimbangan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pribadi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Jabatan-jabatan yang pelaksanaannya melibatkan penginderaan (rangsangan) dari satu atau beberapa indera manusia.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Kemampuan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menyesuaikan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pengambilan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kesimpulan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pembuatan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pertimbangan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pembuatan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keputusan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berdasar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kriteria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dapat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diukur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diuji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Jabatan-jabatan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melaksanakan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tugas-tugas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terkait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evaluasi</a:t>
                      </a:r>
                      <a:r>
                        <a:rPr lang="en-US" baseline="0" dirty="0" smtClean="0"/>
                        <a:t> data, </a:t>
                      </a:r>
                      <a:r>
                        <a:rPr lang="en-US" baseline="0" dirty="0" err="1" smtClean="0"/>
                        <a:t>nilai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angka-angka</a:t>
                      </a:r>
                      <a:r>
                        <a:rPr lang="en-US" baseline="0" dirty="0" smtClean="0"/>
                        <a:t> 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Kemampuan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menyesuaikan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berhubungan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orang</a:t>
                      </a:r>
                      <a:r>
                        <a:rPr lang="en-US" baseline="0" dirty="0" smtClean="0"/>
                        <a:t> lain </a:t>
                      </a:r>
                      <a:r>
                        <a:rPr lang="en-US" baseline="0" dirty="0" err="1" smtClean="0"/>
                        <a:t>lebih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penerimaan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pemberian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instruksi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Jabatan-jabatan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menuntut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hubungan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orang</a:t>
                      </a:r>
                      <a:r>
                        <a:rPr lang="en-US" baseline="0" dirty="0" smtClean="0"/>
                        <a:t> lain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situasi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komunikasi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intens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mendalam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TABEL ILUSTRASI TEMPERAMEN (3)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1435100" y="1447800"/>
          <a:ext cx="749935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00"/>
                <a:gridCol w="3324225"/>
                <a:gridCol w="33242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Kode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Penjelasan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Illustrasi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Kemampuan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menyesuaikan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diri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dengan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kegiatan</a:t>
                      </a:r>
                      <a:r>
                        <a:rPr lang="en-US" sz="2000" baseline="0" dirty="0" smtClean="0"/>
                        <a:t> yang </a:t>
                      </a:r>
                      <a:r>
                        <a:rPr lang="en-US" sz="2000" baseline="0" dirty="0" err="1" smtClean="0"/>
                        <a:t>berulang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atau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secara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terus-menerus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melakukan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kegiatan</a:t>
                      </a:r>
                      <a:r>
                        <a:rPr lang="en-US" sz="2000" baseline="0" dirty="0" smtClean="0"/>
                        <a:t> yang </a:t>
                      </a:r>
                      <a:r>
                        <a:rPr lang="en-US" sz="2000" baseline="0" dirty="0" err="1" smtClean="0"/>
                        <a:t>sama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sesuai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dengan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perangkat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prosedur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urutan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atau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kecepatan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tertentu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Jabatan-jabatan</a:t>
                      </a:r>
                      <a:r>
                        <a:rPr lang="en-US" sz="2000" dirty="0" smtClean="0"/>
                        <a:t> yang </a:t>
                      </a:r>
                      <a:r>
                        <a:rPr lang="en-US" sz="2000" dirty="0" err="1" smtClean="0"/>
                        <a:t>tugas-tugasnya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dilaksanakan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secara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rutin</a:t>
                      </a:r>
                      <a:r>
                        <a:rPr lang="en-US" sz="2000" dirty="0" smtClean="0"/>
                        <a:t> yang </a:t>
                      </a:r>
                      <a:r>
                        <a:rPr lang="en-US" sz="2000" dirty="0" err="1" smtClean="0"/>
                        <a:t>tidak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memberikan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variasi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atau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kesempatan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untuk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membuat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pertimbangan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pribadi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Kemampuan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menyesuaikan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diri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untuk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bekerja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dengan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ketegangan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jiwa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tanpa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kehilangan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ketenangan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walaupun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jika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berhadapan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dengan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keadaan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darurat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kritis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tidak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biasa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atau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bahaya</a:t>
                      </a:r>
                      <a:r>
                        <a:rPr lang="en-US" sz="2000" baseline="0" dirty="0" smtClean="0"/>
                        <a:t>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Jabatan-jabatan</a:t>
                      </a:r>
                      <a:r>
                        <a:rPr lang="en-US" sz="2000" dirty="0" smtClean="0"/>
                        <a:t> yang </a:t>
                      </a:r>
                      <a:r>
                        <a:rPr lang="en-US" sz="2000" dirty="0" err="1" smtClean="0"/>
                        <a:t>mengandung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bahaya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atau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resiko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sampai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tingkat</a:t>
                      </a:r>
                      <a:r>
                        <a:rPr lang="en-US" sz="2000" baseline="0" dirty="0" smtClean="0"/>
                        <a:t> yang </a:t>
                      </a:r>
                      <a:r>
                        <a:rPr lang="en-US" sz="2000" baseline="0" dirty="0" err="1" smtClean="0"/>
                        <a:t>berarti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ketegangan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jiwa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atau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membutuhkan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konsentrasi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intens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secara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terus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menerus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TABEL ILUSTRASI TEMPERAMEN (4)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1435100" y="1447800"/>
          <a:ext cx="749935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00"/>
                <a:gridCol w="3324225"/>
                <a:gridCol w="33242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Penjelasan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Illustrasi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Kemampuan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menyesuaikan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situasi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menghendaki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pencapaian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menurut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batas-batas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indikator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kriteria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toleransi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standar-standar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tertentu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Jabatan-jabatan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memiliki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tugas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pekerjaan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harus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dilaksanakan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tepat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cermat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terperinci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sangat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teliti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penggunaan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bahan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pekerjaan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terkait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angka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penyiapan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catatan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inspeksi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Kemampuan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menyesuaikan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diri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melaksanakan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berbagai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tugas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sering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berganti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tugas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satu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tugas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lainnya</a:t>
                      </a:r>
                      <a:r>
                        <a:rPr lang="en-US" baseline="0" dirty="0" smtClean="0"/>
                        <a:t>, yang </a:t>
                      </a:r>
                      <a:r>
                        <a:rPr lang="en-US" baseline="0" dirty="0" err="1" smtClean="0"/>
                        <a:t>berbeda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sifatnya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tanpa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kehilangan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efisiensi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ketenangan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Jabatan-jabatan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memiliki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tugas-tugas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beragam</a:t>
                      </a:r>
                      <a:r>
                        <a:rPr lang="en-US" baseline="0" dirty="0" smtClean="0"/>
                        <a:t>/ </a:t>
                      </a:r>
                      <a:r>
                        <a:rPr lang="en-US" baseline="0" dirty="0" err="1" smtClean="0"/>
                        <a:t>berbeda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secara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teknologi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prosedur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lingkungan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kerja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syarat</a:t>
                      </a:r>
                      <a:r>
                        <a:rPr lang="en-US" baseline="0" dirty="0" smtClean="0"/>
                        <a:t> mental/</a:t>
                      </a:r>
                      <a:r>
                        <a:rPr lang="en-US" baseline="0" dirty="0" err="1" smtClean="0"/>
                        <a:t>fisik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pelaksanaannya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MINAT 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kemauan</a:t>
            </a:r>
            <a:r>
              <a:rPr lang="en-US" dirty="0" smtClean="0"/>
              <a:t>, </a:t>
            </a:r>
            <a:r>
              <a:rPr lang="en-US" dirty="0" err="1" smtClean="0"/>
              <a:t>keinginan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bipoler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Dr.William</a:t>
            </a:r>
            <a:r>
              <a:rPr lang="en-US" dirty="0" smtClean="0"/>
              <a:t> C. </a:t>
            </a:r>
            <a:r>
              <a:rPr lang="en-US" dirty="0" err="1" smtClean="0"/>
              <a:t>Cottle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karier</a:t>
            </a:r>
            <a:r>
              <a:rPr lang="en-US" dirty="0" smtClean="0"/>
              <a:t>/</a:t>
            </a:r>
            <a:r>
              <a:rPr lang="en-US" dirty="0" err="1" smtClean="0"/>
              <a:t>kepribadian</a:t>
            </a:r>
            <a:r>
              <a:rPr lang="en-US" dirty="0" smtClean="0"/>
              <a:t> Holland.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JENIS MINAT KERJA BIPOLER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142999" y="1447800"/>
          <a:ext cx="7791451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1"/>
                <a:gridCol w="2819400"/>
                <a:gridCol w="457200"/>
                <a:gridCol w="762000"/>
                <a:gridCol w="29908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Deskripsi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Deskripsi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Pilihan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melakukan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kegiatan-kegiatan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berhubungan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benda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obyek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berhubungan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komunikasi</a:t>
                      </a:r>
                      <a:r>
                        <a:rPr lang="en-US" dirty="0" smtClean="0"/>
                        <a:t> data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kegiatan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berhubungan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niaga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yang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bersifat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ilmiah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teknik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`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bersifat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abstrak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kreatif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dianggap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orang</a:t>
                      </a:r>
                      <a:r>
                        <a:rPr lang="en-US" dirty="0" smtClean="0"/>
                        <a:t> lain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kegiatan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berhubungan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proses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mesin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teknik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menghasilkan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prestise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penghargaan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pihak</a:t>
                      </a:r>
                      <a:r>
                        <a:rPr lang="en-US" baseline="0" dirty="0" smtClean="0"/>
                        <a:t> lain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menghasilkan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nyata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smtClean="0"/>
                        <a:t>produktif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AutoShape 8"/>
          <p:cNvSpPr>
            <a:spLocks noChangeShapeType="1"/>
          </p:cNvSpPr>
          <p:nvPr/>
        </p:nvSpPr>
        <p:spPr bwMode="auto">
          <a:xfrm flipV="1">
            <a:off x="1219200" y="3581400"/>
            <a:ext cx="7239000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9" name="AutoShape 11"/>
          <p:cNvSpPr>
            <a:spLocks noChangeShapeType="1"/>
          </p:cNvSpPr>
          <p:nvPr/>
        </p:nvSpPr>
        <p:spPr bwMode="auto">
          <a:xfrm>
            <a:off x="2590800" y="3048000"/>
            <a:ext cx="0" cy="1609725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AutoShape 9"/>
          <p:cNvSpPr>
            <a:spLocks noChangeShapeType="1"/>
          </p:cNvSpPr>
          <p:nvPr/>
        </p:nvSpPr>
        <p:spPr bwMode="auto">
          <a:xfrm>
            <a:off x="4191000" y="2916238"/>
            <a:ext cx="0" cy="1654175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" name="AutoShape 10"/>
          <p:cNvSpPr>
            <a:spLocks noChangeShapeType="1"/>
          </p:cNvSpPr>
          <p:nvPr/>
        </p:nvSpPr>
        <p:spPr bwMode="auto">
          <a:xfrm>
            <a:off x="6629400" y="2908300"/>
            <a:ext cx="0" cy="1609725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2438400" y="1295400"/>
            <a:ext cx="506247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DISTRIBUSI HIRAKHI TUGAS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1600200" y="2438400"/>
            <a:ext cx="78486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JFU/JFT	               IV/III/JFT	            	III/II/JFT	          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</a:t>
            </a:r>
            <a:r>
              <a:rPr kumimoji="0" lang="id-ID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II/I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143000" y="3276600"/>
            <a:ext cx="7774885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“</a:t>
            </a:r>
            <a:r>
              <a:rPr kumimoji="0" lang="id-ID" sz="1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PENYIAPAN BAHAN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”	“</a:t>
            </a:r>
            <a:r>
              <a:rPr kumimoji="0" lang="id-ID" sz="11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RANCANGAN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”		       “</a:t>
            </a:r>
            <a:r>
              <a:rPr kumimoji="0" lang="id-ID" sz="11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RANCANGAN FINAL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”      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“</a:t>
            </a:r>
            <a:r>
              <a:rPr kumimoji="0" lang="id-ID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PENETAPAN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”	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(kumpulan data/	(naskah/isian formulir,dll)</a:t>
            </a:r>
            <a:r>
              <a:rPr lang="en-US" sz="1100" dirty="0" smtClean="0">
                <a:ea typeface="Calibri" pitchFamily="34" charset="0"/>
                <a:cs typeface="Times New Roman" pitchFamily="18" charset="0"/>
              </a:rPr>
              <a:t>        (</a:t>
            </a:r>
            <a:r>
              <a:rPr lang="en-US" sz="1100" dirty="0" err="1" smtClean="0">
                <a:ea typeface="Calibri" pitchFamily="34" charset="0"/>
                <a:cs typeface="Times New Roman" pitchFamily="18" charset="0"/>
              </a:rPr>
              <a:t>Koreksian</a:t>
            </a:r>
            <a:r>
              <a:rPr lang="en-US" sz="110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100" dirty="0" err="1" smtClean="0">
                <a:ea typeface="Calibri" pitchFamily="34" charset="0"/>
                <a:cs typeface="Times New Roman" pitchFamily="18" charset="0"/>
              </a:rPr>
              <a:t>naskah</a:t>
            </a:r>
            <a:r>
              <a:rPr lang="en-US" sz="1100" dirty="0" smtClean="0">
                <a:ea typeface="Calibri" pitchFamily="34" charset="0"/>
                <a:cs typeface="Times New Roman" pitchFamily="18" charset="0"/>
              </a:rPr>
              <a:t>,/</a:t>
            </a:r>
            <a:r>
              <a:rPr lang="en-US" sz="1100" dirty="0" err="1" smtClean="0">
                <a:ea typeface="Calibri" pitchFamily="34" charset="0"/>
                <a:cs typeface="Times New Roman" pitchFamily="18" charset="0"/>
              </a:rPr>
              <a:t>ancangan</a:t>
            </a:r>
            <a:r>
              <a:rPr lang="en-US" sz="1100" dirty="0" smtClean="0"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1100" dirty="0" err="1" smtClean="0">
                <a:ea typeface="Calibri" pitchFamily="34" charset="0"/>
                <a:cs typeface="Times New Roman" pitchFamily="18" charset="0"/>
              </a:rPr>
              <a:t>dll</a:t>
            </a:r>
            <a:r>
              <a:rPr lang="en-US" sz="1100" dirty="0" smtClean="0">
                <a:ea typeface="Calibri" pitchFamily="34" charset="0"/>
                <a:cs typeface="Times New Roman" pitchFamily="18" charset="0"/>
              </a:rPr>
              <a:t>)                  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(Pedoman, Rencana,dll)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Informasi,dll)</a:t>
            </a: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JENIS MINAT KERJA HOLLAND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143000" y="1600200"/>
          <a:ext cx="74676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5715000"/>
              </a:tblGrid>
              <a:tr h="3653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melakukan</a:t>
                      </a:r>
                      <a:endParaRPr lang="en-US" dirty="0"/>
                    </a:p>
                  </a:txBody>
                  <a:tcPr/>
                </a:tc>
              </a:tr>
              <a:tr h="63060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Realistik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Aktifitas-aktifitas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memerlukan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manipulasi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eksplisit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teratur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sistematik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terhadap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obyek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alat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benda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mesin</a:t>
                      </a:r>
                      <a:endParaRPr lang="en-US" dirty="0"/>
                    </a:p>
                  </a:txBody>
                  <a:tcPr/>
                </a:tc>
              </a:tr>
              <a:tr h="84191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Investigatif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Aktifitas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memerlukan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penyelidikan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observasional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simbolik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sistematik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terhadap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fenomena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kegiatan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ilmiah</a:t>
                      </a:r>
                      <a:endParaRPr lang="en-US" dirty="0"/>
                    </a:p>
                  </a:txBody>
                  <a:tcPr/>
                </a:tc>
              </a:tr>
              <a:tr h="84191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Artistik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Aktifitas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sifatnya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ambigu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kreatif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bebas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sistematis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proses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penciptaan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produk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karya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bernilai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seni</a:t>
                      </a:r>
                      <a:endParaRPr lang="en-US" dirty="0"/>
                    </a:p>
                  </a:txBody>
                  <a:tcPr/>
                </a:tc>
              </a:tr>
              <a:tr h="63060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Sosial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Aktifitas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bersifat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sosial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memerlukan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keterampilan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berkomunikasi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orang</a:t>
                      </a:r>
                      <a:r>
                        <a:rPr lang="en-US" baseline="0" dirty="0" smtClean="0"/>
                        <a:t> lain</a:t>
                      </a:r>
                      <a:endParaRPr lang="en-US" dirty="0"/>
                    </a:p>
                  </a:txBody>
                  <a:tcPr/>
                </a:tc>
              </a:tr>
              <a:tr h="58934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Kewirausahaan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Aktifitas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melibatkan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kegiatan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pengelolaan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manajerial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pencapaian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organisasi</a:t>
                      </a:r>
                      <a:endParaRPr lang="en-US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Konvensional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Aktifitas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memerlukan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manipulasi</a:t>
                      </a:r>
                      <a:r>
                        <a:rPr lang="en-US" dirty="0" smtClean="0"/>
                        <a:t> data yang </a:t>
                      </a:r>
                      <a:r>
                        <a:rPr lang="en-US" dirty="0" err="1" smtClean="0"/>
                        <a:t>eksplisit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administrasi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rutin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klerikal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2286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KESESUAIAN MINAT KERJA HOLLAND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52600" y="762000"/>
          <a:ext cx="6934200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2895600"/>
                <a:gridCol w="18288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Tipe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Kepribadian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Karakteristik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Kesesuaian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err="1" smtClean="0"/>
                        <a:t>Realistik</a:t>
                      </a:r>
                      <a:r>
                        <a:rPr lang="en-US" dirty="0" smtClean="0"/>
                        <a:t> :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fisik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Stabil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kokoh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praktis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Mekanik</a:t>
                      </a:r>
                      <a:r>
                        <a:rPr lang="en-US" dirty="0" smtClean="0"/>
                        <a:t>, dl.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err="1" smtClean="0"/>
                        <a:t>Investigatif</a:t>
                      </a:r>
                      <a:r>
                        <a:rPr lang="en-US" u="sng" dirty="0" smtClean="0"/>
                        <a:t>: </a:t>
                      </a:r>
                      <a:r>
                        <a:rPr lang="en-US" u="sng" dirty="0" err="1" smtClean="0"/>
                        <a:t>berfikir</a:t>
                      </a:r>
                      <a:r>
                        <a:rPr lang="en-US" u="sng" dirty="0" smtClean="0"/>
                        <a:t>, </a:t>
                      </a:r>
                      <a:r>
                        <a:rPr lang="en-US" u="sng" dirty="0" err="1" smtClean="0"/>
                        <a:t>pemahaman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Analitis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orisinal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serba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ingin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tahu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mandiri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Ilmuan</a:t>
                      </a:r>
                      <a:r>
                        <a:rPr lang="en-US" i="1" dirty="0" smtClean="0"/>
                        <a:t>/</a:t>
                      </a:r>
                      <a:r>
                        <a:rPr lang="en-US" i="1" dirty="0" err="1" smtClean="0"/>
                        <a:t>peneliti</a:t>
                      </a:r>
                      <a:r>
                        <a:rPr lang="en-US" i="1" dirty="0" smtClean="0"/>
                        <a:t>,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1" baseline="0" dirty="0" err="1" smtClean="0"/>
                        <a:t>dll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err="1" smtClean="0"/>
                        <a:t>Sosial</a:t>
                      </a:r>
                      <a:r>
                        <a:rPr lang="en-US" baseline="0" dirty="0" smtClean="0"/>
                        <a:t> : </a:t>
                      </a:r>
                      <a:r>
                        <a:rPr lang="en-US" baseline="0" dirty="0" err="1" smtClean="0"/>
                        <a:t>menolong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membantu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orang</a:t>
                      </a:r>
                      <a:r>
                        <a:rPr lang="en-US" baseline="0" dirty="0" smtClean="0"/>
                        <a:t> lain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Ramah, </a:t>
                      </a:r>
                      <a:r>
                        <a:rPr lang="en-US" dirty="0" err="1" smtClean="0"/>
                        <a:t>kooperatif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pengeertian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Pekerja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sosial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guru,konselor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err="1" smtClean="0"/>
                        <a:t>Convensional</a:t>
                      </a:r>
                      <a:r>
                        <a:rPr lang="en-US" dirty="0" smtClean="0"/>
                        <a:t> : </a:t>
                      </a:r>
                      <a:r>
                        <a:rPr lang="en-US" dirty="0" err="1" smtClean="0"/>
                        <a:t>teratur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pasti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dll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Praktis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tdk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imanigatif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kaku,dll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Arsiparis</a:t>
                      </a:r>
                      <a:r>
                        <a:rPr lang="en-US" dirty="0" smtClean="0"/>
                        <a:t>, manager, </a:t>
                      </a:r>
                      <a:r>
                        <a:rPr lang="en-US" dirty="0" err="1" smtClean="0"/>
                        <a:t>dll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err="1" smtClean="0"/>
                        <a:t>Kewirausahaan</a:t>
                      </a:r>
                      <a:r>
                        <a:rPr lang="en-US" dirty="0" smtClean="0"/>
                        <a:t> : </a:t>
                      </a:r>
                      <a:r>
                        <a:rPr lang="en-US" dirty="0" err="1" smtClean="0"/>
                        <a:t>kegiatan</a:t>
                      </a:r>
                      <a:r>
                        <a:rPr lang="en-US" dirty="0" smtClean="0"/>
                        <a:t> verbal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Konfiden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Ambisius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energik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dll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PR, </a:t>
                      </a:r>
                      <a:r>
                        <a:rPr lang="en-US" dirty="0" err="1" smtClean="0"/>
                        <a:t>dll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err="1" smtClean="0"/>
                        <a:t>Artistik</a:t>
                      </a:r>
                      <a:r>
                        <a:rPr lang="en-US" dirty="0" smtClean="0"/>
                        <a:t> :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teratur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tdk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pasti,dll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Imaginatif,idealis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tdk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praktis,dll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Musisi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reporter,dll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PENENTUAN MINAT DAN ALTERNATIFNYA</a:t>
            </a:r>
            <a:endParaRPr lang="id-ID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3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00"/>
                <a:gridCol w="2292351"/>
                <a:gridCol w="2292351"/>
                <a:gridCol w="229235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Minat</a:t>
                      </a:r>
                      <a:r>
                        <a:rPr lang="id-ID" baseline="0" dirty="0" smtClean="0"/>
                        <a:t> Pekerjaan</a:t>
                      </a:r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Alternatif Minat yang Dapat</a:t>
                      </a:r>
                      <a:r>
                        <a:rPr lang="id-ID" baseline="0" dirty="0" smtClean="0"/>
                        <a:t> Dipilih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Realistik (R)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Konvensional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Investigatif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Investigatif (I)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Realistik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Artistik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Artistik (A)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Investigatif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Sosial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Sosial (S)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Artistik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Kewirausahaan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Kewirausahaan (Ke)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Sosial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Konvensional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Konvensional</a:t>
                      </a:r>
                      <a:r>
                        <a:rPr lang="id-ID" baseline="0" dirty="0" smtClean="0"/>
                        <a:t> (K)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Kewirausahaan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Realistik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42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066800" y="4386942"/>
            <a:ext cx="2699658" cy="2394858"/>
            <a:chOff x="3624942" y="4114800"/>
            <a:chExt cx="2699658" cy="2394858"/>
          </a:xfrm>
        </p:grpSpPr>
        <p:sp>
          <p:nvSpPr>
            <p:cNvPr id="6" name="Hexagon 5"/>
            <p:cNvSpPr/>
            <p:nvPr/>
          </p:nvSpPr>
          <p:spPr>
            <a:xfrm>
              <a:off x="3962400" y="4419600"/>
              <a:ext cx="1981200" cy="175260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86400" y="41148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I</a:t>
              </a:r>
              <a:endParaRPr lang="id-ID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14800" y="41148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R</a:t>
              </a:r>
              <a:endParaRPr lang="id-ID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43600" y="51054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A</a:t>
              </a:r>
              <a:endParaRPr lang="id-ID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24942" y="51054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K</a:t>
              </a:r>
              <a:endParaRPr lang="id-ID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453742" y="6140326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S</a:t>
              </a:r>
              <a:endParaRPr lang="id-ID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129314" y="6125812"/>
              <a:ext cx="486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Ke</a:t>
              </a:r>
              <a:endParaRPr lang="id-ID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810000" y="4267200"/>
            <a:ext cx="483869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u="sng" dirty="0" smtClean="0"/>
              <a:t>Keterangan:</a:t>
            </a:r>
          </a:p>
          <a:p>
            <a:r>
              <a:rPr lang="id-ID" dirty="0" smtClean="0"/>
              <a:t>Minat kerja menurut Holland digambarkan sebagai hubungan heksagonal (segi enam) dimana setiap minat yang berdekatan memiliki korelasi/hubungan yang semakin besar.</a:t>
            </a:r>
          </a:p>
          <a:p>
            <a:r>
              <a:rPr lang="id-ID" dirty="0" smtClean="0"/>
              <a:t>Teori ini yang mendasari penentuan alternatif minat yang dapat dipilih untuk suatu jabatan.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UPAYA FISIK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Upaya fisik merupakan penggunaan organ fisik meliputi seluruh bagian anggota tubuh dalam pelaksanaan tugas jabatan.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operator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:</a:t>
            </a:r>
          </a:p>
          <a:p>
            <a:pPr lvl="1"/>
            <a:r>
              <a:rPr lang="en-US" dirty="0" err="1" smtClean="0"/>
              <a:t>Duduk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Melihat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JENIS UPAYA FISIK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62500" lnSpcReduction="20000"/>
          </a:bodyPr>
          <a:lstStyle/>
          <a:p>
            <a:r>
              <a:rPr lang="en-US" dirty="0" err="1" smtClean="0"/>
              <a:t>Berdiri</a:t>
            </a:r>
            <a:endParaRPr lang="en-US" dirty="0" smtClean="0"/>
          </a:p>
          <a:p>
            <a:r>
              <a:rPr lang="en-US" dirty="0" err="1" smtClean="0"/>
              <a:t>Berjalan</a:t>
            </a:r>
            <a:endParaRPr lang="en-US" dirty="0" smtClean="0"/>
          </a:p>
          <a:p>
            <a:r>
              <a:rPr lang="en-US" dirty="0" err="1" smtClean="0"/>
              <a:t>Duduk</a:t>
            </a:r>
            <a:endParaRPr lang="en-US" dirty="0" smtClean="0"/>
          </a:p>
          <a:p>
            <a:r>
              <a:rPr lang="en-US" dirty="0" err="1" smtClean="0"/>
              <a:t>Mengangkat</a:t>
            </a:r>
            <a:endParaRPr lang="en-US" dirty="0" smtClean="0"/>
          </a:p>
          <a:p>
            <a:r>
              <a:rPr lang="en-US" dirty="0" err="1" smtClean="0"/>
              <a:t>Membawa</a:t>
            </a:r>
            <a:endParaRPr lang="en-US" dirty="0" smtClean="0"/>
          </a:p>
          <a:p>
            <a:r>
              <a:rPr lang="en-US" dirty="0" err="1" smtClean="0"/>
              <a:t>Mendorong</a:t>
            </a:r>
            <a:endParaRPr lang="en-US" dirty="0" smtClean="0"/>
          </a:p>
          <a:p>
            <a:r>
              <a:rPr lang="en-US" dirty="0" err="1" smtClean="0"/>
              <a:t>Menarik</a:t>
            </a:r>
            <a:endParaRPr lang="en-US" dirty="0" smtClean="0"/>
          </a:p>
          <a:p>
            <a:r>
              <a:rPr lang="en-US" dirty="0" err="1" smtClean="0"/>
              <a:t>Memanjat</a:t>
            </a:r>
            <a:endParaRPr lang="en-US" dirty="0" smtClean="0"/>
          </a:p>
          <a:p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 smtClean="0"/>
              <a:t>imbangan</a:t>
            </a:r>
            <a:r>
              <a:rPr lang="en-US" dirty="0" smtClean="0"/>
              <a:t>/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imbangan</a:t>
            </a:r>
            <a:endParaRPr lang="en-US" dirty="0" smtClean="0"/>
          </a:p>
          <a:p>
            <a:r>
              <a:rPr lang="en-US" dirty="0" err="1" smtClean="0"/>
              <a:t>Menunduk</a:t>
            </a:r>
            <a:endParaRPr lang="en-US" dirty="0" smtClean="0"/>
          </a:p>
          <a:p>
            <a:r>
              <a:rPr lang="en-US" dirty="0" err="1" smtClean="0"/>
              <a:t>Berlutut</a:t>
            </a:r>
            <a:endParaRPr lang="en-US" dirty="0" smtClean="0"/>
          </a:p>
          <a:p>
            <a:r>
              <a:rPr lang="en-US" dirty="0" err="1" smtClean="0"/>
              <a:t>Membungkuk</a:t>
            </a:r>
            <a:endParaRPr lang="en-US" dirty="0" smtClean="0"/>
          </a:p>
          <a:p>
            <a:r>
              <a:rPr lang="en-US" dirty="0" err="1" smtClean="0"/>
              <a:t>Merangkak</a:t>
            </a:r>
            <a:endParaRPr lang="en-US" dirty="0" smtClean="0"/>
          </a:p>
          <a:p>
            <a:r>
              <a:rPr lang="en-US" dirty="0" err="1" smtClean="0"/>
              <a:t>Menjangkau</a:t>
            </a:r>
            <a:endParaRPr lang="en-US" dirty="0" smtClean="0"/>
          </a:p>
          <a:p>
            <a:r>
              <a:rPr lang="en-US" dirty="0" err="1" smtClean="0"/>
              <a:t>Memegang</a:t>
            </a:r>
            <a:endParaRPr lang="en-US" dirty="0" smtClean="0"/>
          </a:p>
          <a:p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endParaRPr lang="en-US" dirty="0" smtClean="0"/>
          </a:p>
          <a:p>
            <a:r>
              <a:rPr lang="en-US" dirty="0" err="1" smtClean="0"/>
              <a:t>Meraba</a:t>
            </a:r>
            <a:endParaRPr lang="en-US" dirty="0" smtClean="0"/>
          </a:p>
          <a:p>
            <a:r>
              <a:rPr lang="en-US" dirty="0" err="1" smtClean="0"/>
              <a:t>Berbicara</a:t>
            </a:r>
            <a:endParaRPr lang="en-US" dirty="0" smtClean="0"/>
          </a:p>
          <a:p>
            <a:r>
              <a:rPr lang="en-US" dirty="0" err="1" smtClean="0"/>
              <a:t>Mendengar</a:t>
            </a:r>
            <a:endParaRPr lang="en-US" dirty="0" smtClean="0"/>
          </a:p>
          <a:p>
            <a:r>
              <a:rPr lang="en-US" dirty="0" err="1" smtClean="0"/>
              <a:t>Melihat</a:t>
            </a:r>
            <a:endParaRPr lang="en-US" dirty="0" smtClean="0"/>
          </a:p>
          <a:p>
            <a:r>
              <a:rPr lang="en-US" dirty="0" err="1" smtClean="0"/>
              <a:t>Ketajaman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 </a:t>
            </a:r>
          </a:p>
          <a:p>
            <a:r>
              <a:rPr lang="en-US" dirty="0" err="1" smtClean="0"/>
              <a:t>Ketajaman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dekat</a:t>
            </a:r>
            <a:endParaRPr lang="en-US" dirty="0" smtClean="0"/>
          </a:p>
          <a:p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endParaRPr lang="en-US" dirty="0" smtClean="0"/>
          </a:p>
          <a:p>
            <a:r>
              <a:rPr lang="en-US" dirty="0" err="1" smtClean="0"/>
              <a:t>Penyesuaian</a:t>
            </a:r>
            <a:r>
              <a:rPr lang="en-US" dirty="0" smtClean="0"/>
              <a:t> </a:t>
            </a:r>
            <a:r>
              <a:rPr lang="en-US" dirty="0" err="1" smtClean="0"/>
              <a:t>lensa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endParaRPr lang="en-US" dirty="0" smtClean="0"/>
          </a:p>
          <a:p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endParaRPr lang="en-US" dirty="0" smtClean="0"/>
          </a:p>
          <a:p>
            <a:r>
              <a:rPr lang="en-US" dirty="0" err="1" smtClean="0"/>
              <a:t>Luas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KONDISI FISIK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Sedapat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empirik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r>
              <a:rPr lang="en-US" dirty="0" smtClean="0"/>
              <a:t>/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Kelamin</a:t>
            </a:r>
            <a:endParaRPr lang="en-US" dirty="0" smtClean="0"/>
          </a:p>
          <a:p>
            <a:pPr lvl="1"/>
            <a:r>
              <a:rPr lang="en-US" dirty="0" err="1" smtClean="0"/>
              <a:t>Umur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disyaratkan</a:t>
            </a:r>
            <a:endParaRPr lang="en-US" dirty="0" smtClean="0"/>
          </a:p>
          <a:p>
            <a:pPr lvl="1"/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lvl="1"/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lvl="1"/>
            <a:r>
              <a:rPr lang="en-US" dirty="0" err="1" smtClean="0"/>
              <a:t>Postur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endParaRPr lang="en-US" dirty="0" smtClean="0"/>
          </a:p>
          <a:p>
            <a:pPr lvl="1"/>
            <a:r>
              <a:rPr lang="en-US" dirty="0" err="1" smtClean="0"/>
              <a:t>Penampilan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FUNGSI PEKERJA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1143000" y="1600201"/>
          <a:ext cx="7543800" cy="4899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950"/>
                <a:gridCol w="2025650"/>
                <a:gridCol w="488950"/>
                <a:gridCol w="2025650"/>
                <a:gridCol w="488950"/>
                <a:gridCol w="2025650"/>
              </a:tblGrid>
              <a:tr h="616954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Fungsi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Data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Fungsi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Orang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Fungsi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Benda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5743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Memadukan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Menasehati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Memasang</a:t>
                      </a:r>
                      <a:r>
                        <a:rPr lang="en-US" sz="1600" dirty="0" smtClean="0"/>
                        <a:t> (</a:t>
                      </a:r>
                      <a:r>
                        <a:rPr lang="en-US" sz="1600" dirty="0" err="1" smtClean="0"/>
                        <a:t>instalasi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 anchor="ctr"/>
                </a:tc>
              </a:tr>
              <a:tr h="35743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Mengkoordinasikan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Berunding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Mengerjakan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presisi</a:t>
                      </a:r>
                      <a:endParaRPr lang="en-US" sz="1600" dirty="0"/>
                    </a:p>
                  </a:txBody>
                  <a:tcPr anchor="ctr"/>
                </a:tc>
              </a:tr>
              <a:tr h="35743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Menganalisa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Mengajar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Mengontrol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mesin</a:t>
                      </a:r>
                      <a:endParaRPr lang="en-US" sz="1600" dirty="0"/>
                    </a:p>
                  </a:txBody>
                  <a:tcPr anchor="ctr"/>
                </a:tc>
              </a:tr>
              <a:tr h="35743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Menyusun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Menyelia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Menjalankan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mesin</a:t>
                      </a:r>
                      <a:endParaRPr lang="en-US" sz="1600" dirty="0"/>
                    </a:p>
                  </a:txBody>
                  <a:tcPr anchor="ctr"/>
                </a:tc>
              </a:tr>
              <a:tr h="61694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D4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Menghitung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O4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Menghibur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B4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Mengerjakan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dengan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perkakas</a:t>
                      </a:r>
                      <a:endParaRPr lang="en-US" sz="1600" dirty="0"/>
                    </a:p>
                  </a:txBody>
                  <a:tcPr anchor="ctr"/>
                </a:tc>
              </a:tr>
              <a:tr h="61694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Membandingkan</a:t>
                      </a:r>
                      <a:r>
                        <a:rPr lang="en-US" sz="1600" dirty="0" smtClean="0"/>
                        <a:t>/ </a:t>
                      </a:r>
                      <a:r>
                        <a:rPr lang="en-US" sz="1600" dirty="0" err="1" smtClean="0"/>
                        <a:t>Mencocokkan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Mempengaruhi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Melayani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mesin</a:t>
                      </a:r>
                      <a:endParaRPr lang="en-US" sz="1600" dirty="0"/>
                    </a:p>
                  </a:txBody>
                  <a:tcPr anchor="ctr"/>
                </a:tc>
              </a:tr>
              <a:tr h="88134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D6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Menyalin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O6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Berbicara</a:t>
                      </a:r>
                      <a:r>
                        <a:rPr lang="en-US" sz="1600" baseline="0" dirty="0" smtClean="0"/>
                        <a:t> (</a:t>
                      </a:r>
                      <a:r>
                        <a:rPr lang="en-US" sz="1600" baseline="0" dirty="0" err="1" smtClean="0"/>
                        <a:t>Informasi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B6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Memasukkan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baseline="0" dirty="0" smtClean="0"/>
                        <a:t>  </a:t>
                      </a:r>
                      <a:r>
                        <a:rPr lang="en-US" sz="1600" baseline="0" dirty="0" err="1" smtClean="0"/>
                        <a:t>mengeluarkan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barang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ke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dari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mesin</a:t>
                      </a:r>
                      <a:endParaRPr lang="en-US" sz="1600" dirty="0"/>
                    </a:p>
                  </a:txBody>
                  <a:tcPr anchor="ctr"/>
                </a:tc>
              </a:tr>
              <a:tr h="35743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O7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Melayani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B7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Memegang</a:t>
                      </a:r>
                      <a:endParaRPr lang="en-US" sz="1600" dirty="0"/>
                    </a:p>
                  </a:txBody>
                  <a:tcPr anchor="ctr"/>
                </a:tc>
              </a:tr>
              <a:tr h="35743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O8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Menerima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Instruksi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1"/>
            <a:ext cx="8001000" cy="4343400"/>
          </a:xfrm>
        </p:spPr>
        <p:txBody>
          <a:bodyPr>
            <a:normAutofit fontScale="9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TINDAK KERJA  (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 +  OBYEK KERJA TEKNIS OPERASIONAL  (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H) 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+ </a:t>
            </a:r>
            <a:r>
              <a:rPr lang="en-US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/ </a:t>
            </a:r>
            <a:r>
              <a:rPr lang="en-US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</a:t>
            </a:r>
            <a:r>
              <a:rPr lang="en-US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 </a:t>
            </a:r>
            <a:r>
              <a:rPr lang="en-US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 (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W)</a:t>
            </a:r>
            <a:endParaRPr lang="en-US" b="1" dirty="0" smtClean="0">
              <a:solidFill>
                <a:srgbClr val="0000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LINGKUP URAIAN TUGAS JABATAN STRUKTURAL : “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POAC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” +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TUGAS TEKNIS 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(</a:t>
            </a:r>
            <a:r>
              <a:rPr lang="en-US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Tusi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+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TUGAS LAIN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LINGKUP URAIAN TUGAS JABATAN FUNGSIONAL :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TUGAS TEKNIS 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(</a:t>
            </a:r>
            <a:r>
              <a:rPr lang="en-US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TuSi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atasan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langsungnya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+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MEMBUAT LAPORAN </a:t>
            </a:r>
            <a:r>
              <a:rPr lang="en-US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+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TUGAS LAIN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latin typeface="Arial Black" pitchFamily="34" charset="0"/>
              </a:rPr>
              <a:t>FORMULA PENULISAN </a:t>
            </a:r>
            <a:br>
              <a:rPr lang="en-US" sz="3600" dirty="0" smtClean="0">
                <a:latin typeface="Arial Black" pitchFamily="34" charset="0"/>
              </a:rPr>
            </a:br>
            <a:r>
              <a:rPr lang="en-US" sz="3600" dirty="0" smtClean="0">
                <a:latin typeface="Arial Black" pitchFamily="34" charset="0"/>
              </a:rPr>
              <a:t>URAIAN TUGAS</a:t>
            </a:r>
            <a:endParaRPr lang="en-US" sz="3600" dirty="0">
              <a:latin typeface="Arial Blac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AutoShape 8"/>
          <p:cNvSpPr>
            <a:spLocks noChangeShapeType="1"/>
          </p:cNvSpPr>
          <p:nvPr/>
        </p:nvSpPr>
        <p:spPr bwMode="auto">
          <a:xfrm flipV="1">
            <a:off x="1143000" y="3581400"/>
            <a:ext cx="7239000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9" name="AutoShape 11"/>
          <p:cNvSpPr>
            <a:spLocks noChangeShapeType="1"/>
          </p:cNvSpPr>
          <p:nvPr/>
        </p:nvSpPr>
        <p:spPr bwMode="auto">
          <a:xfrm>
            <a:off x="2667000" y="2971800"/>
            <a:ext cx="0" cy="1609725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7" name="AutoShape 9"/>
          <p:cNvSpPr>
            <a:spLocks noChangeShapeType="1"/>
          </p:cNvSpPr>
          <p:nvPr/>
        </p:nvSpPr>
        <p:spPr bwMode="auto">
          <a:xfrm>
            <a:off x="4648200" y="2971800"/>
            <a:ext cx="0" cy="1654175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" name="AutoShape 10"/>
          <p:cNvSpPr>
            <a:spLocks noChangeShapeType="1"/>
          </p:cNvSpPr>
          <p:nvPr/>
        </p:nvSpPr>
        <p:spPr bwMode="auto">
          <a:xfrm>
            <a:off x="6781800" y="2895600"/>
            <a:ext cx="0" cy="1609725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181211" y="1242536"/>
            <a:ext cx="651498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DISTRIBUSI HIRAKHI TUGAS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1295400" y="2438400"/>
            <a:ext cx="78486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JFU/JFT	               IV/III/JFT	            	III/II/JFT	          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</a:t>
            </a:r>
            <a:r>
              <a:rPr kumimoji="0" lang="id-ID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II/I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143000" y="3352800"/>
            <a:ext cx="7774885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“</a:t>
            </a:r>
            <a:r>
              <a:rPr kumimoji="0" lang="id-ID" sz="1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PENYIAPAN BAHAN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”	“</a:t>
            </a:r>
            <a:r>
              <a:rPr kumimoji="0" lang="id-ID" sz="11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RANCANGAN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”		       “</a:t>
            </a:r>
            <a:r>
              <a:rPr kumimoji="0" lang="id-ID" sz="11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RANCANGAN FINAL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”      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“</a:t>
            </a:r>
            <a:r>
              <a:rPr kumimoji="0" lang="id-ID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PENETAPAN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”	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(kumpulan data/	(naskah/isian formulir,dll)</a:t>
            </a:r>
            <a:r>
              <a:rPr lang="en-US" sz="1100" dirty="0" smtClean="0">
                <a:ea typeface="Calibri" pitchFamily="34" charset="0"/>
                <a:cs typeface="Times New Roman" pitchFamily="18" charset="0"/>
              </a:rPr>
              <a:t>        (</a:t>
            </a:r>
            <a:r>
              <a:rPr lang="en-US" sz="1100" dirty="0" err="1" smtClean="0">
                <a:ea typeface="Calibri" pitchFamily="34" charset="0"/>
                <a:cs typeface="Times New Roman" pitchFamily="18" charset="0"/>
              </a:rPr>
              <a:t>Koreksian</a:t>
            </a:r>
            <a:r>
              <a:rPr lang="en-US" sz="110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100" dirty="0" err="1" smtClean="0">
                <a:ea typeface="Calibri" pitchFamily="34" charset="0"/>
                <a:cs typeface="Times New Roman" pitchFamily="18" charset="0"/>
              </a:rPr>
              <a:t>naskah</a:t>
            </a:r>
            <a:r>
              <a:rPr lang="en-US" sz="1100" dirty="0" smtClean="0">
                <a:ea typeface="Calibri" pitchFamily="34" charset="0"/>
                <a:cs typeface="Times New Roman" pitchFamily="18" charset="0"/>
              </a:rPr>
              <a:t>,/</a:t>
            </a:r>
            <a:r>
              <a:rPr lang="en-US" sz="1100" dirty="0" err="1" smtClean="0">
                <a:ea typeface="Calibri" pitchFamily="34" charset="0"/>
                <a:cs typeface="Times New Roman" pitchFamily="18" charset="0"/>
              </a:rPr>
              <a:t>ancangan</a:t>
            </a:r>
            <a:r>
              <a:rPr lang="en-US" sz="1100" dirty="0" smtClean="0"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1100" dirty="0" err="1" smtClean="0">
                <a:ea typeface="Calibri" pitchFamily="34" charset="0"/>
                <a:cs typeface="Times New Roman" pitchFamily="18" charset="0"/>
              </a:rPr>
              <a:t>dll</a:t>
            </a:r>
            <a:r>
              <a:rPr lang="en-US" sz="1100" dirty="0" smtClean="0">
                <a:ea typeface="Calibri" pitchFamily="34" charset="0"/>
                <a:cs typeface="Times New Roman" pitchFamily="18" charset="0"/>
              </a:rPr>
              <a:t>)                  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(Pedoman, Rencana,dll)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Informasi,dll)</a:t>
            </a: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1981200"/>
          <a:ext cx="7848600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806"/>
                <a:gridCol w="60317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Aspek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Kata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Kerja</a:t>
                      </a:r>
                      <a:r>
                        <a:rPr lang="en-US" sz="2400" baseline="0" dirty="0" smtClean="0"/>
                        <a:t> yang </a:t>
                      </a:r>
                      <a:r>
                        <a:rPr lang="en-US" sz="2400" baseline="0" dirty="0" err="1" smtClean="0"/>
                        <a:t>digunakan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dirty="0" smtClean="0"/>
                        <a:t>Planning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err="1" smtClean="0"/>
                        <a:t>Merencanakan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dirty="0" smtClean="0"/>
                        <a:t>Organizing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000" dirty="0" err="1" smtClean="0"/>
                        <a:t>Mengarahkan</a:t>
                      </a:r>
                      <a:r>
                        <a:rPr lang="en-US" sz="2000" dirty="0" smtClean="0"/>
                        <a:t>/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Memberi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Petunjuk</a:t>
                      </a:r>
                      <a:r>
                        <a:rPr lang="en-US" sz="2000" baseline="0" dirty="0" smtClean="0"/>
                        <a:t>/ </a:t>
                      </a:r>
                      <a:r>
                        <a:rPr lang="en-US" sz="2000" baseline="0" dirty="0" err="1" smtClean="0"/>
                        <a:t>Membimbing</a:t>
                      </a:r>
                      <a:endParaRPr lang="en-US" sz="2000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err="1" smtClean="0"/>
                        <a:t>Membagi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Tugas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dirty="0" smtClean="0"/>
                        <a:t>Actuating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err="1" smtClean="0"/>
                        <a:t>Membina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Bawahan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dirty="0" smtClean="0"/>
                        <a:t>Controlling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err="1" smtClean="0"/>
                        <a:t>Mengevaluasi</a:t>
                      </a:r>
                      <a:endParaRPr lang="en-US" sz="24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err="1" smtClean="0"/>
                        <a:t>Memeriksa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Hasil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Kerja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Bawahan</a:t>
                      </a:r>
                      <a:endParaRPr lang="en-US" sz="2400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err="1" smtClean="0"/>
                        <a:t>Melaporkan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hasil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pelaksanaan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pekerjaan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CONTOH KATA KERJA UNTUK TUGAS MANAJERIAL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BUTIR INFORMASI JABATAN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3" cy="4945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100"/>
                <a:gridCol w="2317751"/>
                <a:gridCol w="2317751"/>
                <a:gridCol w="231775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Identitas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Uraian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Syarat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Nama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Jabatan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Uraian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Tugas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Pangkat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Golongan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Ruang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Kode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Jabatan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Bahan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Kerja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Pendidikan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Unit </a:t>
                      </a:r>
                      <a:r>
                        <a:rPr lang="en-US" sz="1600" dirty="0" err="1" smtClean="0"/>
                        <a:t>Kerja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Jabatan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Alat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Kerja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Kursus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Pelatihan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Letak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dalam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Struktur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Hasil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Kerja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Pengalaman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Ikhtisar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Jabatan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Tanggung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Jawab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Pengetahuan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Wewenang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Keterampilan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Korelasi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Jabatan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Bakat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Kondisi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Lingkungan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Kerja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Temperamen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Keadaan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dirty="0" err="1" smtClean="0"/>
                        <a:t>Resiko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Bahaya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Minat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Upaya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Fisik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Kondisi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Fisik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Fungsi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Pekerja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23825" y="0"/>
            <a:ext cx="7753350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693738" indent="-693738" algn="ctr">
              <a:lnSpc>
                <a:spcPct val="50000"/>
              </a:lnSpc>
              <a:spcBef>
                <a:spcPct val="20000"/>
              </a:spcBef>
              <a:tabLst>
                <a:tab pos="1169988" algn="l"/>
              </a:tabLst>
            </a:pPr>
            <a:endParaRPr lang="en-US" sz="1200" b="1">
              <a:solidFill>
                <a:schemeClr val="hlink"/>
              </a:solidFill>
            </a:endParaRPr>
          </a:p>
          <a:p>
            <a:pPr marL="693738" indent="-693738">
              <a:lnSpc>
                <a:spcPct val="70000"/>
              </a:lnSpc>
              <a:spcBef>
                <a:spcPct val="20000"/>
              </a:spcBef>
              <a:tabLst>
                <a:tab pos="1169988" algn="l"/>
              </a:tabLst>
            </a:pPr>
            <a:r>
              <a:rPr lang="en-US" b="1">
                <a:solidFill>
                  <a:srgbClr val="CC0000"/>
                </a:solidFill>
              </a:rPr>
              <a:t>DISTRIBUSI FUNGSI MENEJEMEN</a:t>
            </a:r>
          </a:p>
          <a:p>
            <a:pPr marL="693738" indent="-693738">
              <a:lnSpc>
                <a:spcPct val="70000"/>
              </a:lnSpc>
              <a:spcBef>
                <a:spcPct val="20000"/>
              </a:spcBef>
              <a:tabLst>
                <a:tab pos="1169988" algn="l"/>
              </a:tabLst>
            </a:pPr>
            <a:r>
              <a:rPr lang="en-US" b="1">
                <a:solidFill>
                  <a:srgbClr val="CC0000"/>
                </a:solidFill>
              </a:rPr>
              <a:t>MENURUT TINGKAT MENEJEMEN</a:t>
            </a:r>
            <a:endParaRPr lang="en-US" sz="1900"/>
          </a:p>
        </p:txBody>
      </p:sp>
      <p:graphicFrame>
        <p:nvGraphicFramePr>
          <p:cNvPr id="33795" name="Group 3"/>
          <p:cNvGraphicFramePr>
            <a:graphicFrameLocks noGrp="1"/>
          </p:cNvGraphicFramePr>
          <p:nvPr/>
        </p:nvGraphicFramePr>
        <p:xfrm>
          <a:off x="141288" y="762000"/>
          <a:ext cx="8774113" cy="5948227"/>
        </p:xfrm>
        <a:graphic>
          <a:graphicData uri="http://schemas.openxmlformats.org/drawingml/2006/table">
            <a:tbl>
              <a:tblPr/>
              <a:tblGrid>
                <a:gridCol w="1130151"/>
                <a:gridCol w="1935065"/>
                <a:gridCol w="3419524"/>
                <a:gridCol w="2289373"/>
              </a:tblGrid>
              <a:tr h="137164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ESELON I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50000"/>
                        <a:buFontTx/>
                        <a:buAutoNum type="arabicPeriod"/>
                        <a:tabLst>
                          <a:tab pos="339725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	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Menyusun</a:t>
                      </a: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Kebijakan</a:t>
                      </a: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2.	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Merumuskan</a:t>
                      </a: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Sasaran</a:t>
                      </a:r>
                      <a:endParaRPr kumimoji="0" 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50000"/>
                        <a:buFontTx/>
                        <a:buNone/>
                        <a:tabLst>
                          <a:tab pos="339725" algn="l"/>
                        </a:tabLst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3.	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Mengendalikan</a:t>
                      </a: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4.	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Mengkoordinasikan</a:t>
                      </a: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5.	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Mengarahkan</a:t>
                      </a: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6.	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Membina</a:t>
                      </a:r>
                      <a:endParaRPr kumimoji="0" 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50000"/>
                        <a:buFontTx/>
                        <a:buNone/>
                        <a:tabLst>
                          <a:tab pos="339725" algn="l"/>
                        </a:tabLst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7.	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Mengevaluasi</a:t>
                      </a:r>
                      <a:endParaRPr kumimoji="0" 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50000"/>
                        <a:buFontTx/>
                        <a:buNone/>
                        <a:tabLst>
                          <a:tab pos="339725" algn="l"/>
                        </a:tabLst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8.	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Melaporkan</a:t>
                      </a:r>
                      <a:endParaRPr kumimoji="0" 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Arial" charset="0"/>
                        </a:rPr>
                        <a:t>TM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		 	              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Arial" charset="0"/>
                        </a:rPr>
                        <a:t>TT</a:t>
                      </a: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371645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ESELON II</a:t>
                      </a: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9725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1.	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Merumuskan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Program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Kerja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9725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2.	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Mengkoordinasikan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3.	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Membina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4.	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Mengarahkan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5.	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Mengevaluasi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6.	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Melaporkan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Arial" charset="0"/>
                        </a:rPr>
                        <a:t>TM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		  	            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Arial" charset="0"/>
                        </a:rPr>
                        <a:t>TT</a:t>
                      </a: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52391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ESELON III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Merencanakan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Operasional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Mendistribusikan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Tugas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Memberi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Petunjuk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Menyelia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Mengevaluasi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Melaporkan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Arial" charset="0"/>
                        </a:rPr>
                        <a:t>TM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		  	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Arial" charset="0"/>
                        </a:rPr>
                        <a:t>             TT</a:t>
                      </a: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16810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ESELON IV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Merencanakan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Kegiatan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Membagi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Tugas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Membimbing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Memeriksa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Mengevaluasi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Melaporkan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Arial" charset="0"/>
                        </a:rPr>
                        <a:t>TM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		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	            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Arial" charset="0"/>
                        </a:rPr>
                        <a:t>TT</a:t>
                      </a:r>
                    </a:p>
                  </a:txBody>
                  <a:tcPr marT="45722" marB="45722" horzOverflow="overflow">
                    <a:lnL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CC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21532" name="Text Box 28"/>
          <p:cNvSpPr txBox="1">
            <a:spLocks noChangeArrowheads="1"/>
          </p:cNvSpPr>
          <p:nvPr/>
        </p:nvSpPr>
        <p:spPr bwMode="auto">
          <a:xfrm rot="10800000">
            <a:off x="425450" y="533400"/>
            <a:ext cx="42227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anchor="b" anchorCtr="1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300" b="1">
                <a:solidFill>
                  <a:srgbClr val="CC0000"/>
                </a:solidFill>
                <a:latin typeface="Tahoma" pitchFamily="34" charset="0"/>
              </a:rPr>
              <a:t>KATA KERJA UNTUK TUGAS TUGAS MENEJERIAL</a:t>
            </a:r>
            <a:r>
              <a:rPr lang="en-US">
                <a:latin typeface="Tahoma" pitchFamily="34" charset="0"/>
              </a:rPr>
              <a:t> </a:t>
            </a:r>
          </a:p>
        </p:txBody>
      </p:sp>
      <p:sp>
        <p:nvSpPr>
          <p:cNvPr id="21533" name="Line 30"/>
          <p:cNvSpPr>
            <a:spLocks noChangeShapeType="1"/>
          </p:cNvSpPr>
          <p:nvPr/>
        </p:nvSpPr>
        <p:spPr bwMode="auto">
          <a:xfrm flipH="1">
            <a:off x="6629400" y="762000"/>
            <a:ext cx="2039938" cy="57912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34" name="Text Box 31"/>
          <p:cNvSpPr txBox="1">
            <a:spLocks noChangeArrowheads="1"/>
          </p:cNvSpPr>
          <p:nvPr/>
        </p:nvSpPr>
        <p:spPr bwMode="auto">
          <a:xfrm>
            <a:off x="5486400" y="152400"/>
            <a:ext cx="23907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  <a:latin typeface="Times New Roman" pitchFamily="18" charset="0"/>
              </a:rPr>
              <a:t>TUGAS MENEJERIAL (TM)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8437602" y="2057400"/>
            <a:ext cx="55399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anchor="b" anchorCtr="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r>
              <a:rPr lang="en-US" sz="1300" b="1" dirty="0" smtClean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TUGAS-TUGAS  TEKNIK  (TT)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/>
          <p:cNvSpPr>
            <a:spLocks noGrp="1" noChangeArrowheads="1"/>
          </p:cNvSpPr>
          <p:nvPr>
            <p:ph idx="1"/>
          </p:nvPr>
        </p:nvSpPr>
        <p:spPr>
          <a:xfrm>
            <a:off x="1447800" y="2057400"/>
            <a:ext cx="7072312" cy="4030662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lnSpc>
                <a:spcPct val="125000"/>
              </a:lnSpc>
              <a:spcAft>
                <a:spcPts val="0"/>
              </a:spcAft>
              <a:buClr>
                <a:srgbClr val="000042"/>
              </a:buClr>
              <a:buFontTx/>
              <a:buAutoNum type="arabicPeriod"/>
              <a:defRPr/>
            </a:pP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Menyusun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KEBIJAKAN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....................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……….……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………</a:t>
            </a:r>
          </a:p>
          <a:p>
            <a:pPr marL="609600" indent="-609600" algn="just" eaLnBrk="1" fontAlgn="auto" hangingPunct="1">
              <a:lnSpc>
                <a:spcPct val="125000"/>
              </a:lnSpc>
              <a:spcAft>
                <a:spcPts val="0"/>
              </a:spcAft>
              <a:buClr>
                <a:srgbClr val="000042"/>
              </a:buClr>
              <a:buFont typeface="Wingdings" pitchFamily="2" charset="2"/>
              <a:buAutoNum type="arabicPeriod"/>
              <a:defRPr/>
            </a:pP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Merumuskan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SASARAN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</a:t>
            </a:r>
            <a:r>
              <a:rPr lang="id-ID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b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erdasarkan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………...…...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……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010400" cy="112553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002E"/>
                </a:solidFill>
                <a:latin typeface="Arial Narrow" pitchFamily="34" charset="0"/>
              </a:rPr>
              <a:t>CARA PENULISAN URAIAN TUGAS SETINGKAT ESELON </a:t>
            </a:r>
            <a:r>
              <a:rPr lang="id-ID" sz="3200" dirty="0" smtClean="0">
                <a:solidFill>
                  <a:srgbClr val="00002E"/>
                </a:solidFill>
                <a:latin typeface="Arial Narrow" pitchFamily="34" charset="0"/>
              </a:rPr>
              <a:t>I</a:t>
            </a:r>
            <a:endParaRPr lang="en-US" sz="3200" dirty="0" smtClean="0">
              <a:solidFill>
                <a:srgbClr val="00002E"/>
              </a:solidFill>
              <a:latin typeface="Arial Narrow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3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build="allAtOnce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14500" y="1500188"/>
            <a:ext cx="6643688" cy="4143375"/>
          </a:xfrm>
        </p:spPr>
        <p:txBody>
          <a:bodyPr>
            <a:normAutofit fontScale="90000"/>
          </a:bodyPr>
          <a:lstStyle/>
          <a:p>
            <a:pPr algn="just" eaLnBrk="1" fontAlgn="auto" hangingPunct="1">
              <a:lnSpc>
                <a:spcPct val="125000"/>
              </a:lnSpc>
              <a:spcAft>
                <a:spcPts val="0"/>
              </a:spcAft>
              <a:tabLst>
                <a:tab pos="354013" algn="l"/>
              </a:tabLst>
              <a:defRPr/>
            </a:pP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3.</a:t>
            </a:r>
            <a:r>
              <a:rPr lang="id-ID" sz="2400" dirty="0" smtClean="0">
                <a:solidFill>
                  <a:schemeClr val="tx2">
                    <a:satMod val="130000"/>
                  </a:schemeClr>
                </a:solidFill>
                <a:latin typeface="Arial Narrow" pitchFamily="34" charset="0"/>
              </a:rPr>
              <a:t>	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Mengendalikan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………………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berdasarkan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/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sesuai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</a:t>
            </a:r>
            <a:r>
              <a:rPr lang="id-ID" sz="2400" dirty="0" smtClean="0">
                <a:solidFill>
                  <a:srgbClr val="00002E"/>
                </a:solidFill>
                <a:latin typeface="Arial Narrow" pitchFamily="34" charset="0"/>
              </a:rPr>
              <a:t>	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dengan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…………..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sebagai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/ agar /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untuk</a:t>
            </a:r>
            <a:r>
              <a:rPr lang="id-ID" sz="2400" dirty="0" smtClean="0">
                <a:solidFill>
                  <a:srgbClr val="00002E"/>
                </a:solidFill>
                <a:latin typeface="Arial Narrow" pitchFamily="34" charset="0"/>
              </a:rPr>
              <a:t/>
            </a:r>
            <a:br>
              <a:rPr lang="id-ID" sz="2400" dirty="0" smtClean="0">
                <a:solidFill>
                  <a:srgbClr val="00002E"/>
                </a:solidFill>
                <a:latin typeface="Arial Narrow" pitchFamily="34" charset="0"/>
              </a:rPr>
            </a:b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4.  </a:t>
            </a:r>
            <a:r>
              <a:rPr lang="id-ID" sz="2400" dirty="0" smtClean="0">
                <a:solidFill>
                  <a:srgbClr val="00002E"/>
                </a:solidFill>
                <a:latin typeface="Arial Narrow" pitchFamily="34" charset="0"/>
              </a:rPr>
              <a:t>	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Mengkoordinasikan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………………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berdasarkan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/ </a:t>
            </a:r>
            <a:r>
              <a:rPr lang="id-ID" sz="2400" dirty="0" smtClean="0">
                <a:solidFill>
                  <a:srgbClr val="00002E"/>
                </a:solidFill>
                <a:latin typeface="Arial Narrow" pitchFamily="34" charset="0"/>
              </a:rPr>
              <a:t>		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sesuai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dengan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……….…..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sebagai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/ agar /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untuk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</a:t>
            </a:r>
            <a:b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</a:b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5. 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Mengarahkan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……………… 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berdasarkan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/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sesuai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	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dengan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……….…..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sebagai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/ agar /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untuk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/>
            </a:r>
            <a:b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</a:b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6. </a:t>
            </a:r>
            <a:r>
              <a:rPr lang="id-ID" sz="2400" dirty="0" smtClean="0">
                <a:solidFill>
                  <a:srgbClr val="00002E"/>
                </a:solidFill>
                <a:latin typeface="Arial Narrow" pitchFamily="34" charset="0"/>
              </a:rPr>
              <a:t>	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Membina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………………………......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berdasarkan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/ </a:t>
            </a:r>
            <a:r>
              <a:rPr lang="id-ID" sz="2400" dirty="0" smtClean="0">
                <a:solidFill>
                  <a:srgbClr val="00002E"/>
                </a:solidFill>
                <a:latin typeface="Arial Narrow" pitchFamily="34" charset="0"/>
              </a:rPr>
              <a:t>	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sesuai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	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dengan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……...….. 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sebagai</a:t>
            </a:r>
            <a:r>
              <a:rPr lang="en-US" sz="2400" dirty="0" smtClean="0">
                <a:solidFill>
                  <a:srgbClr val="00002E"/>
                </a:solidFill>
                <a:latin typeface="Arial Narrow" pitchFamily="34" charset="0"/>
              </a:rPr>
              <a:t> / agar / </a:t>
            </a:r>
            <a:r>
              <a:rPr lang="id-ID" sz="2400" dirty="0" smtClean="0">
                <a:solidFill>
                  <a:srgbClr val="00002E"/>
                </a:solidFill>
                <a:latin typeface="Arial Narrow" pitchFamily="34" charset="0"/>
              </a:rPr>
              <a:t>	</a:t>
            </a:r>
            <a:r>
              <a:rPr lang="en-US" sz="2400" dirty="0" err="1" smtClean="0">
                <a:solidFill>
                  <a:srgbClr val="00002E"/>
                </a:solidFill>
                <a:latin typeface="Arial Narrow" pitchFamily="34" charset="0"/>
              </a:rPr>
              <a:t>untuk</a:t>
            </a:r>
            <a:endParaRPr lang="en-US" sz="2400" dirty="0" smtClean="0">
              <a:solidFill>
                <a:srgbClr val="00002E"/>
              </a:solidFill>
              <a:latin typeface="Arial Narrow" pitchFamily="34" charset="0"/>
            </a:endParaRP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1500188" y="642938"/>
            <a:ext cx="29511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ESELON I (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Lanjutan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)</a:t>
            </a:r>
            <a:endParaRPr lang="en-US" sz="2400" b="1" dirty="0">
              <a:solidFill>
                <a:srgbClr val="0000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600200"/>
            <a:ext cx="7358063" cy="3971925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25000"/>
              </a:lnSpc>
              <a:buNone/>
              <a:tabLst>
                <a:tab pos="442913" algn="l"/>
              </a:tabLst>
              <a:defRPr/>
            </a:pP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7.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Tindak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kerja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+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objek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teknis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 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………...</a:t>
            </a:r>
            <a:endParaRPr lang="en-US" sz="2400" b="1" dirty="0" smtClean="0">
              <a:solidFill>
                <a:srgbClr val="0000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457200" indent="-457200" algn="just" eaLnBrk="1" fontAlgn="auto" hangingPunct="1">
              <a:lnSpc>
                <a:spcPct val="125000"/>
              </a:lnSpc>
              <a:spcAft>
                <a:spcPts val="0"/>
              </a:spcAft>
              <a:buNone/>
              <a:tabLst>
                <a:tab pos="442913" algn="l"/>
              </a:tabLst>
              <a:defRPr/>
            </a:pP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8. 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Mengevaluasi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……………………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 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………..…..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 </a:t>
            </a:r>
          </a:p>
          <a:p>
            <a:pPr marL="457200" indent="-457200" algn="just" eaLnBrk="1" fontAlgn="auto" hangingPunct="1">
              <a:lnSpc>
                <a:spcPct val="125000"/>
              </a:lnSpc>
              <a:spcAft>
                <a:spcPts val="0"/>
              </a:spcAft>
              <a:buNone/>
              <a:tabLst>
                <a:tab pos="442913" algn="l"/>
              </a:tabLst>
              <a:defRPr/>
            </a:pP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9. 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Melaporkan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………………………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……….…..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</a:t>
            </a:r>
          </a:p>
          <a:p>
            <a:pPr marL="457200" indent="-457200" algn="just" eaLnBrk="1" fontAlgn="auto" hangingPunct="1">
              <a:lnSpc>
                <a:spcPct val="125000"/>
              </a:lnSpc>
              <a:spcAft>
                <a:spcPts val="0"/>
              </a:spcAft>
              <a:buNone/>
              <a:tabLst>
                <a:tab pos="442913" algn="l"/>
              </a:tabLst>
              <a:defRPr/>
            </a:pP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10. 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Melaksanakan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tugas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kedinasan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lain yang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diperintahkan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pimpinan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baik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lisan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maupun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tertulis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00188" y="642938"/>
            <a:ext cx="29511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ESELON I (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Lanjutan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)</a:t>
            </a:r>
            <a:endParaRPr lang="en-US" sz="2400" b="1" dirty="0">
              <a:solidFill>
                <a:srgbClr val="0000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allAtOnce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000125" y="1143000"/>
            <a:ext cx="7358063" cy="5111750"/>
          </a:xfrm>
        </p:spPr>
        <p:txBody>
          <a:bodyPr>
            <a:normAutofit/>
          </a:bodyPr>
          <a:lstStyle/>
          <a:p>
            <a:pPr marL="533400" indent="-53340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tabLst>
                <a:tab pos="533400" algn="l"/>
              </a:tabLst>
              <a:defRPr/>
            </a:pPr>
            <a:endParaRPr lang="id-ID" sz="2400" b="1" dirty="0" smtClean="0">
              <a:latin typeface="Arial Unicode MS" pitchFamily="34" charset="-128"/>
            </a:endParaRPr>
          </a:p>
          <a:p>
            <a:pPr marL="533400" indent="-533400" algn="just" eaLnBrk="1" fontAlgn="auto" hangingPunct="1">
              <a:lnSpc>
                <a:spcPct val="125000"/>
              </a:lnSpc>
              <a:spcAft>
                <a:spcPts val="0"/>
              </a:spcAft>
              <a:buFont typeface="Wingdings" pitchFamily="2" charset="2"/>
              <a:buAutoNum type="arabicPeriod"/>
              <a:tabLst>
                <a:tab pos="533400" algn="l"/>
              </a:tabLst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Merumuskan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program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kerja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…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………….</a:t>
            </a:r>
          </a:p>
          <a:p>
            <a:pPr marL="533400" indent="-533400" algn="just" eaLnBrk="1" fontAlgn="auto" hangingPunct="1">
              <a:lnSpc>
                <a:spcPct val="125000"/>
              </a:lnSpc>
              <a:spcAft>
                <a:spcPts val="0"/>
              </a:spcAft>
              <a:buFont typeface="Wingdings" pitchFamily="2" charset="2"/>
              <a:buAutoNum type="arabicPeriod"/>
              <a:tabLst>
                <a:tab pos="533400" algn="l"/>
              </a:tabLst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Mengkoordinasikan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…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…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…….........</a:t>
            </a:r>
          </a:p>
          <a:p>
            <a:pPr marL="533400" indent="-533400" algn="just" eaLnBrk="1" fontAlgn="auto" hangingPunct="1">
              <a:lnSpc>
                <a:spcPct val="125000"/>
              </a:lnSpc>
              <a:spcAft>
                <a:spcPts val="0"/>
              </a:spcAft>
              <a:buFont typeface="Wingdings" pitchFamily="2" charset="2"/>
              <a:buAutoNum type="arabicPeriod" startAt="3"/>
              <a:tabLst>
                <a:tab pos="533400" algn="l"/>
              </a:tabLst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Membina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…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…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…………..</a:t>
            </a:r>
          </a:p>
          <a:p>
            <a:pPr marL="533400" indent="-533400" algn="just" eaLnBrk="1" fontAlgn="auto" hangingPunct="1">
              <a:lnSpc>
                <a:spcPct val="125000"/>
              </a:lnSpc>
              <a:spcAft>
                <a:spcPts val="0"/>
              </a:spcAft>
              <a:buFont typeface="Wingdings" pitchFamily="2" charset="2"/>
              <a:buAutoNum type="arabicPeriod" startAt="3"/>
              <a:tabLst>
                <a:tab pos="533400" algn="l"/>
              </a:tabLst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Mengarah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…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…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/ agar/ 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</a:rPr>
              <a:t> …………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010400" cy="112553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002E"/>
                </a:solidFill>
                <a:latin typeface="Arial Narrow" pitchFamily="34" charset="0"/>
              </a:rPr>
              <a:t>CARA PENULISAN URAIAN TUGAS SETINGKAT ESELON </a:t>
            </a:r>
            <a:r>
              <a:rPr lang="id-ID" sz="3200" dirty="0" smtClean="0">
                <a:solidFill>
                  <a:srgbClr val="00002E"/>
                </a:solidFill>
                <a:latin typeface="Arial Narrow" pitchFamily="34" charset="0"/>
              </a:rPr>
              <a:t>I</a:t>
            </a:r>
            <a:r>
              <a:rPr lang="en-US" sz="3200" dirty="0" smtClean="0">
                <a:solidFill>
                  <a:srgbClr val="00002E"/>
                </a:solidFill>
                <a:latin typeface="Arial Narrow" pitchFamily="34" charset="0"/>
              </a:rPr>
              <a:t>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allAtOnce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524000"/>
            <a:ext cx="7358063" cy="5089525"/>
          </a:xfrm>
        </p:spPr>
        <p:txBody>
          <a:bodyPr>
            <a:normAutofit/>
          </a:bodyPr>
          <a:lstStyle/>
          <a:p>
            <a:pPr marL="442913" indent="-442913" algn="just" eaLnBrk="1" fontAlgn="auto" hangingPunct="1">
              <a:lnSpc>
                <a:spcPct val="125000"/>
              </a:lnSpc>
              <a:spcAft>
                <a:spcPts val="0"/>
              </a:spcAft>
              <a:buFont typeface="Wingdings" pitchFamily="2" charset="2"/>
              <a:buNone/>
              <a:tabLst>
                <a:tab pos="442913" algn="l"/>
                <a:tab pos="8793163" algn="l"/>
              </a:tabLst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5.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Tindak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kerja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+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objek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teknis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 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………...</a:t>
            </a:r>
          </a:p>
          <a:p>
            <a:pPr marL="442913" indent="-442913" algn="just" eaLnBrk="1" fontAlgn="auto" hangingPunct="1">
              <a:lnSpc>
                <a:spcPct val="125000"/>
              </a:lnSpc>
              <a:spcAft>
                <a:spcPts val="0"/>
              </a:spcAft>
              <a:buFont typeface="Wingdings" pitchFamily="2" charset="2"/>
              <a:buNone/>
              <a:tabLst>
                <a:tab pos="442913" algn="l"/>
                <a:tab pos="8793163" algn="l"/>
              </a:tabLst>
              <a:defRPr/>
            </a:pPr>
            <a:r>
              <a:rPr lang="sv-S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6.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Mengevaluasi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…........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……….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…………….</a:t>
            </a:r>
          </a:p>
          <a:p>
            <a:pPr marL="442913" indent="-442913" algn="just" eaLnBrk="1" fontAlgn="auto" hangingPunct="1">
              <a:lnSpc>
                <a:spcPct val="125000"/>
              </a:lnSpc>
              <a:spcAft>
                <a:spcPts val="0"/>
              </a:spcAft>
              <a:buFont typeface="Wingdings" pitchFamily="2" charset="2"/>
              <a:buNone/>
              <a:tabLst>
                <a:tab pos="442913" algn="l"/>
                <a:tab pos="8793163" algn="l"/>
              </a:tabLst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7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r>
              <a:rPr lang="id-ID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Melaporkan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…………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……….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…………..</a:t>
            </a:r>
          </a:p>
          <a:p>
            <a:pPr marL="442913" indent="-442913" algn="just" eaLnBrk="1" fontAlgn="auto" hangingPunct="1">
              <a:lnSpc>
                <a:spcPct val="125000"/>
              </a:lnSpc>
              <a:spcAft>
                <a:spcPts val="0"/>
              </a:spcAft>
              <a:buFont typeface="Wingdings" pitchFamily="2" charset="2"/>
              <a:buNone/>
              <a:tabLst>
                <a:tab pos="442913" algn="l"/>
                <a:tab pos="8793163" algn="l"/>
              </a:tabLst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8.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Melaksanakan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Tugas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Kedinasan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lain yang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diperintahkan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pimpinan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baik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lisan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maupun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tertulis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00188" y="642938"/>
            <a:ext cx="29511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ESELON II (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Lanjutan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)</a:t>
            </a:r>
            <a:endParaRPr lang="en-US" sz="2400" b="1" dirty="0">
              <a:solidFill>
                <a:srgbClr val="0000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allAtOnce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524000" y="1371600"/>
            <a:ext cx="7072312" cy="3786188"/>
          </a:xfrm>
        </p:spPr>
        <p:txBody>
          <a:bodyPr>
            <a:normAutofit lnSpcReduction="10000"/>
          </a:bodyPr>
          <a:lstStyle/>
          <a:p>
            <a:pPr marL="533400" indent="-533400" algn="just" eaLnBrk="1" fontAlgn="auto" hangingPunct="1">
              <a:lnSpc>
                <a:spcPct val="125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Merencanakan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operasional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...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....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…………………….</a:t>
            </a:r>
          </a:p>
          <a:p>
            <a:pPr marL="533400" indent="-533400" algn="just" eaLnBrk="1" fontAlgn="auto" hangingPunct="1">
              <a:lnSpc>
                <a:spcPct val="125000"/>
              </a:lnSpc>
              <a:spcAft>
                <a:spcPts val="0"/>
              </a:spcAft>
              <a:buFont typeface="Wingdings" pitchFamily="2" charset="2"/>
              <a:buAutoNum type="arabicPeriod" startAt="2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Membagi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tugas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…...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…………………………………..</a:t>
            </a:r>
          </a:p>
          <a:p>
            <a:pPr marL="533400" indent="-533400" algn="just" eaLnBrk="1" fontAlgn="auto" hangingPunct="1">
              <a:lnSpc>
                <a:spcPct val="125000"/>
              </a:lnSpc>
              <a:spcAft>
                <a:spcPts val="0"/>
              </a:spcAft>
              <a:buFont typeface="Wingdings" pitchFamily="2" charset="2"/>
              <a:buAutoNum type="arabicPeriod" startAt="2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Memberi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petunjuk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………………………………….</a:t>
            </a:r>
          </a:p>
          <a:p>
            <a:pPr marL="533400" indent="-533400" algn="just" eaLnBrk="1" fontAlgn="auto" hangingPunct="1">
              <a:lnSpc>
                <a:spcPct val="125000"/>
              </a:lnSpc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Menyelia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...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………………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219200" y="304800"/>
            <a:ext cx="7010400" cy="1125538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2E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CARA PENULISAN URAIAN TUGAS SETINGKAT ESELON </a:t>
            </a:r>
            <a:r>
              <a:rPr kumimoji="0" lang="id-ID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2E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2E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II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allAtOnce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928688" y="1266825"/>
            <a:ext cx="7643812" cy="4376738"/>
          </a:xfrm>
        </p:spPr>
        <p:txBody>
          <a:bodyPr>
            <a:normAutofit fontScale="92500"/>
          </a:bodyPr>
          <a:lstStyle/>
          <a:p>
            <a:pPr marL="539496" indent="-457200" algn="just" eaLnBrk="1" fontAlgn="auto" hangingPunct="1">
              <a:lnSpc>
                <a:spcPct val="125000"/>
              </a:lnSpc>
              <a:spcAft>
                <a:spcPts val="0"/>
              </a:spcAft>
              <a:buSzPct val="100000"/>
              <a:buFont typeface="+mj-lt"/>
              <a:buAutoNum type="arabicPeriod" startAt="5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Tindak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kerja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+ 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Obyek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kerja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teknis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operasional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  <a:p>
            <a:pPr marL="539496" indent="-457200" algn="just" eaLnBrk="1" fontAlgn="auto" hangingPunct="1">
              <a:lnSpc>
                <a:spcPct val="125000"/>
              </a:lnSpc>
              <a:spcAft>
                <a:spcPts val="0"/>
              </a:spcAft>
              <a:buSzPct val="100000"/>
              <a:buFont typeface="+mj-lt"/>
              <a:buAutoNum type="arabicPeriod" startAt="5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Mengevaluasi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………</a:t>
            </a:r>
          </a:p>
          <a:p>
            <a:pPr marL="539496" indent="-457200" algn="just" eaLnBrk="1" fontAlgn="auto" hangingPunct="1">
              <a:lnSpc>
                <a:spcPct val="125000"/>
              </a:lnSpc>
              <a:spcAft>
                <a:spcPts val="0"/>
              </a:spcAft>
              <a:buSzPct val="100000"/>
              <a:buFont typeface="+mj-lt"/>
              <a:buAutoNum type="arabicPeriod" startAt="5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Membuat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laporan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……</a:t>
            </a:r>
          </a:p>
          <a:p>
            <a:pPr marL="539496" indent="-457200" algn="just" eaLnBrk="1" fontAlgn="auto" hangingPunct="1">
              <a:lnSpc>
                <a:spcPct val="125000"/>
              </a:lnSpc>
              <a:spcAft>
                <a:spcPts val="0"/>
              </a:spcAft>
              <a:buSzPct val="100000"/>
              <a:buFont typeface="+mj-lt"/>
              <a:buAutoNum type="arabicPeriod" startAt="5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Melaksanakan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Kedinasan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lain yang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diperintahkan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pimpinan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maupun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tertulis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00188" y="642938"/>
            <a:ext cx="29511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ESELON III (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Lanjutan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)</a:t>
            </a:r>
            <a:endParaRPr lang="en-US" sz="2400" b="1" dirty="0">
              <a:solidFill>
                <a:srgbClr val="0000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allAtOnce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1071563" y="1125538"/>
            <a:ext cx="7072312" cy="4303712"/>
          </a:xfrm>
        </p:spPr>
        <p:txBody>
          <a:bodyPr>
            <a:normAutofit lnSpcReduction="10000"/>
          </a:bodyPr>
          <a:lstStyle/>
          <a:p>
            <a:pPr marL="365760" indent="-283464" algn="just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id-ID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539496" indent="-457200" algn="just" eaLnBrk="1" fontAlgn="auto" hangingPunct="1">
              <a:lnSpc>
                <a:spcPct val="125000"/>
              </a:lnSpc>
              <a:spcAft>
                <a:spcPts val="0"/>
              </a:spcAft>
              <a:buSzPct val="100000"/>
              <a:buFont typeface="Wingdings 2"/>
              <a:buAutoNum type="arabicPeriod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Merencanakan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kegiatan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…………………………</a:t>
            </a:r>
          </a:p>
          <a:p>
            <a:pPr marL="539496" indent="-457200" algn="just" eaLnBrk="1" fontAlgn="auto" hangingPunct="1">
              <a:lnSpc>
                <a:spcPct val="125000"/>
              </a:lnSpc>
              <a:spcAft>
                <a:spcPts val="0"/>
              </a:spcAft>
              <a:buSzPct val="100000"/>
              <a:buFont typeface="Wingdings" pitchFamily="2" charset="2"/>
              <a:buAutoNum type="arabicPeriod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Membag</a:t>
            </a:r>
            <a:r>
              <a:rPr lang="en-US" sz="2400" b="1" strike="sngStrik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tugas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…..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………………………………</a:t>
            </a:r>
          </a:p>
          <a:p>
            <a:pPr marL="539496" indent="-457200" algn="just" eaLnBrk="1" fontAlgn="auto" hangingPunct="1">
              <a:lnSpc>
                <a:spcPct val="125000"/>
              </a:lnSpc>
              <a:spcAft>
                <a:spcPts val="0"/>
              </a:spcAft>
              <a:buSzPct val="100000"/>
              <a:buFont typeface="+mj-lt"/>
              <a:buAutoNum type="arabicPeriod" startAt="4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Membi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bing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bawahan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……………………</a:t>
            </a:r>
          </a:p>
          <a:p>
            <a:pPr marL="539496" indent="-457200" algn="just" eaLnBrk="1" fontAlgn="auto" hangingPunct="1">
              <a:lnSpc>
                <a:spcPct val="125000"/>
              </a:lnSpc>
              <a:spcAft>
                <a:spcPts val="0"/>
              </a:spcAft>
              <a:buSzPct val="100000"/>
              <a:buFont typeface="+mj-lt"/>
              <a:buAutoNum type="arabicPeriod" startAt="5"/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Memeriksa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hasil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berdasarkan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sesuai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dengan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sebagai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/ agar /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untuk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……………….</a:t>
            </a: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................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010400" cy="112553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002E"/>
                </a:solidFill>
                <a:latin typeface="Arial Narrow" pitchFamily="34" charset="0"/>
              </a:rPr>
              <a:t>CARA PENULISAN URAIAN TUGAS SETINGKAT ESELON </a:t>
            </a:r>
            <a:r>
              <a:rPr lang="id-ID" sz="3200" dirty="0" smtClean="0">
                <a:solidFill>
                  <a:srgbClr val="00002E"/>
                </a:solidFill>
                <a:latin typeface="Arial Narrow" pitchFamily="34" charset="0"/>
              </a:rPr>
              <a:t>I</a:t>
            </a:r>
            <a:r>
              <a:rPr lang="en-US" sz="3200" dirty="0" smtClean="0">
                <a:solidFill>
                  <a:srgbClr val="00002E"/>
                </a:solidFill>
                <a:latin typeface="Arial Narrow" pitchFamily="34" charset="0"/>
              </a:rPr>
              <a:t>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allAtOnce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600200"/>
            <a:ext cx="7500938" cy="459105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35000"/>
              </a:lnSpc>
              <a:buSzPct val="100000"/>
              <a:buFont typeface="+mj-lt"/>
              <a:buAutoNum type="arabicPeriod" startAt="7"/>
              <a:tabLst>
                <a:tab pos="354013" algn="l"/>
              </a:tabLst>
              <a:defRPr/>
            </a:pP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Tindak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kerja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+ 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Obyek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kerja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teknis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operasional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berdasarkan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sesuai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agar /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untuk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  <a:p>
            <a:pPr marL="457200" indent="-457200" algn="just" eaLnBrk="1" fontAlgn="auto" hangingPunct="1">
              <a:lnSpc>
                <a:spcPct val="135000"/>
              </a:lnSpc>
              <a:spcAft>
                <a:spcPts val="0"/>
              </a:spcAft>
              <a:buSzPct val="100000"/>
              <a:buFont typeface="+mj-lt"/>
              <a:buAutoNum type="arabicPeriod" startAt="9"/>
              <a:defRPr/>
            </a:pPr>
            <a:r>
              <a:rPr lang="en-US" sz="2000" b="1" dirty="0" err="1" smtClean="0"/>
              <a:t>Mengevaluasi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hasil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kegiatan</a:t>
            </a:r>
            <a:r>
              <a:rPr lang="en-US" sz="2000" b="1" dirty="0" smtClean="0"/>
              <a:t> … </a:t>
            </a:r>
            <a:r>
              <a:rPr lang="en-US" sz="2000" b="1" dirty="0" err="1" smtClean="0"/>
              <a:t>berdasarkan</a:t>
            </a:r>
            <a:r>
              <a:rPr lang="en-US" sz="2000" b="1" dirty="0" smtClean="0"/>
              <a:t> / </a:t>
            </a:r>
            <a:r>
              <a:rPr lang="en-US" sz="2000" b="1" dirty="0" err="1" smtClean="0"/>
              <a:t>sesuai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……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/ agar / </a:t>
            </a:r>
            <a:r>
              <a:rPr lang="en-US" sz="2000" b="1" dirty="0" err="1" smtClean="0"/>
              <a:t>untuk</a:t>
            </a:r>
            <a:r>
              <a:rPr lang="en-US" sz="2000" b="1" dirty="0" smtClean="0"/>
              <a:t> ……………</a:t>
            </a:r>
          </a:p>
          <a:p>
            <a:pPr marL="457200" indent="-457200" algn="just" eaLnBrk="1" fontAlgn="auto" hangingPunct="1">
              <a:lnSpc>
                <a:spcPct val="135000"/>
              </a:lnSpc>
              <a:spcAft>
                <a:spcPts val="0"/>
              </a:spcAft>
              <a:buSzPct val="100000"/>
              <a:buFont typeface="+mj-lt"/>
              <a:buAutoNum type="arabicPeriod" startAt="10"/>
              <a:defRPr/>
            </a:pPr>
            <a:r>
              <a:rPr lang="en-US" sz="2000" b="1" dirty="0" err="1" smtClean="0"/>
              <a:t>Melapor</a:t>
            </a:r>
            <a:r>
              <a:rPr lang="id-ID" sz="2000" b="1" dirty="0" smtClean="0"/>
              <a:t>k</a:t>
            </a:r>
            <a:r>
              <a:rPr lang="en-US" sz="2000" b="1" dirty="0" smtClean="0"/>
              <a:t>an </a:t>
            </a:r>
            <a:r>
              <a:rPr lang="en-US" sz="2000" b="1" dirty="0" err="1" smtClean="0"/>
              <a:t>hasil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kegiatan</a:t>
            </a:r>
            <a:r>
              <a:rPr lang="id-ID" sz="2000" b="1" dirty="0" smtClean="0"/>
              <a:t>........</a:t>
            </a:r>
            <a:r>
              <a:rPr lang="en-US" sz="2000" b="1" dirty="0" err="1" smtClean="0"/>
              <a:t>berdasarkan</a:t>
            </a:r>
            <a:r>
              <a:rPr lang="en-US" sz="2000" b="1" dirty="0" smtClean="0"/>
              <a:t> / </a:t>
            </a:r>
            <a:r>
              <a:rPr lang="en-US" sz="2000" b="1" dirty="0" err="1" smtClean="0"/>
              <a:t>sesuai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…..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/ agar / </a:t>
            </a:r>
            <a:r>
              <a:rPr lang="en-US" sz="2000" b="1" dirty="0" err="1" smtClean="0"/>
              <a:t>untuk</a:t>
            </a:r>
            <a:r>
              <a:rPr lang="en-US" sz="2000" b="1" dirty="0" smtClean="0"/>
              <a:t> ……</a:t>
            </a:r>
          </a:p>
          <a:p>
            <a:pPr marL="457200" indent="-457200" algn="just" eaLnBrk="1" fontAlgn="auto" hangingPunct="1">
              <a:lnSpc>
                <a:spcPct val="135000"/>
              </a:lnSpc>
              <a:spcAft>
                <a:spcPts val="0"/>
              </a:spcAft>
              <a:buSzPct val="100000"/>
              <a:buFont typeface="+mj-lt"/>
              <a:buAutoNum type="arabicPeriod" startAt="10"/>
              <a:defRPr/>
            </a:pPr>
            <a:r>
              <a:rPr lang="en-US" sz="2000" b="1" dirty="0" err="1" smtClean="0"/>
              <a:t>Melaksanakan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tugas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kedinasan</a:t>
            </a:r>
            <a:r>
              <a:rPr lang="en-US" sz="2000" b="1" dirty="0" smtClean="0"/>
              <a:t> lain yang </a:t>
            </a:r>
            <a:r>
              <a:rPr lang="en-US" sz="2000" b="1" dirty="0" err="1" smtClean="0"/>
              <a:t>diberikan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lisan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maupun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tertulis</a:t>
            </a:r>
            <a:r>
              <a:rPr lang="en-US" sz="2000" b="1" dirty="0" smtClean="0"/>
              <a:t>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00188" y="642938"/>
            <a:ext cx="29511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ESELON IV (</a:t>
            </a:r>
            <a:r>
              <a:rPr lang="en-US" sz="2400" b="1" dirty="0" err="1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Lanjutan</a:t>
            </a:r>
            <a:r>
              <a:rPr lang="en-US" sz="2400" b="1" dirty="0" smtClean="0">
                <a:solidFill>
                  <a:srgbClr val="0000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+mn-cs"/>
              </a:rPr>
              <a:t>)</a:t>
            </a:r>
            <a:endParaRPr lang="en-US" sz="2400" b="1" dirty="0">
              <a:solidFill>
                <a:srgbClr val="0000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IDENTITAS JABATAN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endParaRPr lang="en-US" dirty="0" smtClean="0"/>
          </a:p>
          <a:p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endParaRPr lang="en-US" dirty="0" smtClean="0"/>
          </a:p>
          <a:p>
            <a:r>
              <a:rPr lang="en-US" dirty="0" smtClean="0"/>
              <a:t>Unit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endParaRPr lang="en-US" dirty="0" smtClean="0"/>
          </a:p>
          <a:p>
            <a:r>
              <a:rPr lang="en-US" dirty="0" err="1" smtClean="0"/>
              <a:t>Ikhtisar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1" name="Rectangle 9"/>
          <p:cNvSpPr>
            <a:spLocks noGrp="1" noChangeArrowheads="1"/>
          </p:cNvSpPr>
          <p:nvPr>
            <p:ph idx="1"/>
          </p:nvPr>
        </p:nvSpPr>
        <p:spPr>
          <a:xfrm>
            <a:off x="1042988" y="1905000"/>
            <a:ext cx="6769100" cy="3324225"/>
          </a:xfrm>
        </p:spPr>
        <p:txBody>
          <a:bodyPr lIns="91427" tIns="45713" rIns="91427" bIns="45713"/>
          <a:lstStyle/>
          <a:p>
            <a:pPr marL="715963" indent="-715963" algn="just" eaLnBrk="1" hangingPunct="1"/>
            <a:r>
              <a:rPr lang="en-US" sz="2400" b="1" smtClean="0">
                <a:latin typeface="Arial Narrow" pitchFamily="34" charset="0"/>
              </a:rPr>
              <a:t>Menabulasikan</a:t>
            </a:r>
            <a:r>
              <a:rPr lang="id-ID" sz="2400" b="1" smtClean="0">
                <a:latin typeface="Arial Narrow" pitchFamily="34" charset="0"/>
              </a:rPr>
              <a:t>, </a:t>
            </a:r>
            <a:r>
              <a:rPr lang="en-US" sz="2400" b="1" smtClean="0">
                <a:latin typeface="Arial Narrow" pitchFamily="34" charset="0"/>
              </a:rPr>
              <a:t>Memasang</a:t>
            </a:r>
            <a:r>
              <a:rPr lang="id-ID" sz="2400" b="1" smtClean="0">
                <a:latin typeface="Arial Narrow" pitchFamily="34" charset="0"/>
              </a:rPr>
              <a:t>, </a:t>
            </a:r>
          </a:p>
          <a:p>
            <a:pPr marL="715963" indent="-715963" algn="just" eaLnBrk="1" hangingPunct="1"/>
            <a:r>
              <a:rPr lang="en-US" sz="2400" b="1" smtClean="0">
                <a:latin typeface="Arial Narrow" pitchFamily="34" charset="0"/>
              </a:rPr>
              <a:t>Membuat</a:t>
            </a:r>
            <a:r>
              <a:rPr lang="id-ID" sz="2400" b="1" smtClean="0">
                <a:latin typeface="Arial Narrow" pitchFamily="34" charset="0"/>
              </a:rPr>
              <a:t>, </a:t>
            </a:r>
            <a:r>
              <a:rPr lang="en-US" sz="2400" b="1" smtClean="0">
                <a:latin typeface="Arial Narrow" pitchFamily="34" charset="0"/>
              </a:rPr>
              <a:t>Menyortir</a:t>
            </a:r>
            <a:r>
              <a:rPr lang="id-ID" sz="2400" b="1" smtClean="0">
                <a:latin typeface="Arial Narrow" pitchFamily="34" charset="0"/>
              </a:rPr>
              <a:t>,</a:t>
            </a:r>
            <a:r>
              <a:rPr lang="en-US" sz="2400" b="1" smtClean="0">
                <a:latin typeface="Arial Narrow" pitchFamily="34" charset="0"/>
              </a:rPr>
              <a:t> Mewawancarai</a:t>
            </a:r>
            <a:r>
              <a:rPr lang="id-ID" sz="2400" b="1" smtClean="0">
                <a:latin typeface="Arial Narrow" pitchFamily="34" charset="0"/>
              </a:rPr>
              <a:t>, </a:t>
            </a:r>
          </a:p>
          <a:p>
            <a:pPr marL="715963" indent="-715963" algn="just" eaLnBrk="1" hangingPunct="1"/>
            <a:r>
              <a:rPr lang="en-US" sz="2400" b="1" smtClean="0">
                <a:latin typeface="Arial Narrow" pitchFamily="34" charset="0"/>
              </a:rPr>
              <a:t>Memindahkan</a:t>
            </a:r>
            <a:r>
              <a:rPr lang="id-ID" sz="2400" b="1" smtClean="0">
                <a:latin typeface="Arial Narrow" pitchFamily="34" charset="0"/>
              </a:rPr>
              <a:t>,</a:t>
            </a:r>
            <a:r>
              <a:rPr lang="en-US" sz="2400" b="1" smtClean="0">
                <a:latin typeface="Arial Narrow" pitchFamily="34" charset="0"/>
              </a:rPr>
              <a:t> Menyimpan</a:t>
            </a:r>
            <a:r>
              <a:rPr lang="id-ID" sz="2400" b="1" smtClean="0">
                <a:latin typeface="Arial Narrow" pitchFamily="34" charset="0"/>
              </a:rPr>
              <a:t>, </a:t>
            </a:r>
            <a:r>
              <a:rPr lang="en-US" sz="2400" b="1" smtClean="0">
                <a:latin typeface="Arial Narrow" pitchFamily="34" charset="0"/>
              </a:rPr>
              <a:t>Menyarankan</a:t>
            </a:r>
            <a:r>
              <a:rPr lang="id-ID" sz="2400" b="1" smtClean="0">
                <a:latin typeface="Arial Narrow" pitchFamily="34" charset="0"/>
              </a:rPr>
              <a:t>,</a:t>
            </a:r>
            <a:endParaRPr lang="en-US" sz="2400" b="1" smtClean="0">
              <a:latin typeface="Arial Narrow" pitchFamily="34" charset="0"/>
            </a:endParaRPr>
          </a:p>
          <a:p>
            <a:pPr marL="715963" indent="-715963" algn="just" eaLnBrk="1" hangingPunct="1"/>
            <a:r>
              <a:rPr lang="en-US" sz="2400" b="1" smtClean="0">
                <a:latin typeface="Arial Narrow" pitchFamily="34" charset="0"/>
              </a:rPr>
              <a:t>Menyusun</a:t>
            </a:r>
            <a:r>
              <a:rPr lang="id-ID" sz="2400" b="1" smtClean="0">
                <a:latin typeface="Arial Narrow" pitchFamily="34" charset="0"/>
              </a:rPr>
              <a:t>, </a:t>
            </a:r>
            <a:r>
              <a:rPr lang="en-US" sz="2400" b="1" smtClean="0">
                <a:latin typeface="Arial Narrow" pitchFamily="34" charset="0"/>
              </a:rPr>
              <a:t>Mengagenda</a:t>
            </a:r>
            <a:r>
              <a:rPr lang="id-ID" sz="2400" b="1" smtClean="0">
                <a:latin typeface="Arial Narrow" pitchFamily="34" charset="0"/>
              </a:rPr>
              <a:t>,</a:t>
            </a:r>
            <a:r>
              <a:rPr lang="en-US" sz="2400" b="1" smtClean="0">
                <a:latin typeface="Arial Narrow" pitchFamily="34" charset="0"/>
              </a:rPr>
              <a:t> Mengantarkan</a:t>
            </a:r>
            <a:r>
              <a:rPr lang="id-ID" sz="2400" b="1" smtClean="0">
                <a:latin typeface="Arial Narrow" pitchFamily="34" charset="0"/>
              </a:rPr>
              <a:t>, </a:t>
            </a:r>
          </a:p>
          <a:p>
            <a:pPr marL="715963" indent="-715963" algn="just" eaLnBrk="1" hangingPunct="1"/>
            <a:r>
              <a:rPr lang="en-US" sz="2400" b="1" smtClean="0">
                <a:latin typeface="Arial Narrow" pitchFamily="34" charset="0"/>
              </a:rPr>
              <a:t>Memasang</a:t>
            </a:r>
            <a:r>
              <a:rPr lang="id-ID" sz="2400" b="1" smtClean="0">
                <a:latin typeface="Arial Narrow" pitchFamily="34" charset="0"/>
              </a:rPr>
              <a:t>, </a:t>
            </a:r>
            <a:r>
              <a:rPr lang="en-US" sz="2400" b="1" smtClean="0">
                <a:latin typeface="Arial Narrow" pitchFamily="34" charset="0"/>
              </a:rPr>
              <a:t>Memasukkan</a:t>
            </a:r>
            <a:r>
              <a:rPr lang="id-ID" sz="2400" b="1" smtClean="0">
                <a:latin typeface="Arial Narrow" pitchFamily="34" charset="0"/>
              </a:rPr>
              <a:t>,</a:t>
            </a:r>
            <a:r>
              <a:rPr lang="en-US" sz="2400" b="1" smtClean="0">
                <a:latin typeface="Arial Narrow" pitchFamily="34" charset="0"/>
              </a:rPr>
              <a:t> Menyampaikan</a:t>
            </a:r>
            <a:r>
              <a:rPr lang="id-ID" sz="2400" b="1" smtClean="0">
                <a:latin typeface="Arial Narrow" pitchFamily="34" charset="0"/>
              </a:rPr>
              <a:t>, </a:t>
            </a:r>
          </a:p>
          <a:p>
            <a:pPr marL="715963" indent="-715963" algn="just" eaLnBrk="1" hangingPunct="1"/>
            <a:r>
              <a:rPr lang="en-US" sz="2400" b="1" smtClean="0">
                <a:latin typeface="Arial Narrow" pitchFamily="34" charset="0"/>
              </a:rPr>
              <a:t>Mengemudikan</a:t>
            </a:r>
            <a:r>
              <a:rPr lang="id-ID" sz="2400" b="1" smtClean="0">
                <a:latin typeface="Arial Narrow" pitchFamily="34" charset="0"/>
              </a:rPr>
              <a:t>,</a:t>
            </a:r>
            <a:r>
              <a:rPr lang="en-US" sz="2400" b="1" smtClean="0">
                <a:latin typeface="Arial Narrow" pitchFamily="34" charset="0"/>
              </a:rPr>
              <a:t> Mencatat</a:t>
            </a:r>
            <a:r>
              <a:rPr lang="id-ID" sz="2400" b="1" smtClean="0">
                <a:latin typeface="Arial Narrow" pitchFamily="34" charset="0"/>
              </a:rPr>
              <a:t>,</a:t>
            </a:r>
            <a:r>
              <a:rPr lang="en-US" sz="2400" b="1" smtClean="0">
                <a:latin typeface="Arial Narrow" pitchFamily="34" charset="0"/>
              </a:rPr>
              <a:t> Membersihkan</a:t>
            </a:r>
            <a:r>
              <a:rPr lang="id-ID" sz="2400" b="1" smtClean="0">
                <a:latin typeface="Arial Narrow" pitchFamily="34" charset="0"/>
              </a:rPr>
              <a:t>, </a:t>
            </a:r>
          </a:p>
          <a:p>
            <a:pPr marL="715963" indent="-715963" algn="just" eaLnBrk="1" hangingPunct="1"/>
            <a:r>
              <a:rPr lang="en-US" sz="2400" b="1" smtClean="0">
                <a:latin typeface="Arial Narrow" pitchFamily="34" charset="0"/>
              </a:rPr>
              <a:t>Menghitung</a:t>
            </a:r>
            <a:r>
              <a:rPr lang="id-ID" sz="2400" b="1" smtClean="0">
                <a:latin typeface="Arial Narrow" pitchFamily="34" charset="0"/>
              </a:rPr>
              <a:t>,</a:t>
            </a:r>
            <a:r>
              <a:rPr lang="en-US" sz="2400" b="1" smtClean="0">
                <a:latin typeface="Arial Narrow" pitchFamily="34" charset="0"/>
              </a:rPr>
              <a:t> Mengeluarkan</a:t>
            </a:r>
            <a:r>
              <a:rPr lang="id-ID" sz="2400" b="1" smtClean="0">
                <a:latin typeface="Arial Narrow" pitchFamily="34" charset="0"/>
              </a:rPr>
              <a:t>,</a:t>
            </a:r>
            <a:r>
              <a:rPr lang="en-US" sz="2400" b="1" smtClean="0">
                <a:latin typeface="Arial Narrow" pitchFamily="34" charset="0"/>
              </a:rPr>
              <a:t> Memeriksa  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153400" cy="1600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E5295F"/>
                </a:solidFill>
                <a:latin typeface="Berlin Sans FB Demi" pitchFamily="34" charset="0"/>
              </a:rPr>
              <a:t>CONTOH :   KATA KERJA JABATAN FUNGSIONAL</a:t>
            </a:r>
            <a:r>
              <a:rPr lang="id-ID" sz="2400" dirty="0" smtClean="0">
                <a:solidFill>
                  <a:srgbClr val="E5295F"/>
                </a:solidFill>
                <a:latin typeface="Berlin Sans FB Demi" pitchFamily="34" charset="0"/>
              </a:rPr>
              <a:t> </a:t>
            </a:r>
            <a:r>
              <a:rPr lang="en-US" sz="2400" dirty="0" smtClean="0">
                <a:solidFill>
                  <a:srgbClr val="E5295F"/>
                </a:solidFill>
                <a:latin typeface="Berlin Sans FB Demi" pitchFamily="34" charset="0"/>
              </a:rPr>
              <a:t>UMUM</a:t>
            </a:r>
            <a:br>
              <a:rPr lang="en-US" sz="2400" dirty="0" smtClean="0">
                <a:solidFill>
                  <a:srgbClr val="E5295F"/>
                </a:solidFill>
                <a:latin typeface="Berlin Sans FB Demi" pitchFamily="34" charset="0"/>
              </a:rPr>
            </a:br>
            <a:r>
              <a:rPr lang="en-US" sz="2400" dirty="0" smtClean="0">
                <a:solidFill>
                  <a:srgbClr val="E5295F"/>
                </a:solidFill>
                <a:latin typeface="Berlin Sans FB Demi" pitchFamily="34" charset="0"/>
              </a:rPr>
              <a:t>	 </a:t>
            </a:r>
            <a:r>
              <a:rPr lang="id-ID" sz="2400" dirty="0" smtClean="0">
                <a:solidFill>
                  <a:srgbClr val="E5295F"/>
                </a:solidFill>
                <a:latin typeface="Berlin Sans FB Demi" pitchFamily="34" charset="0"/>
              </a:rPr>
              <a:t>      </a:t>
            </a:r>
            <a:r>
              <a:rPr lang="en-US" sz="2400" dirty="0" smtClean="0">
                <a:solidFill>
                  <a:srgbClr val="E5295F"/>
                </a:solidFill>
                <a:latin typeface="Berlin Sans FB Demi" pitchFamily="34" charset="0"/>
              </a:rPr>
              <a:t>( NON MANAJERIAL 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4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4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45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45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45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45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45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1" grpId="0" build="allAtOnce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1000125" y="1700213"/>
            <a:ext cx="7748588" cy="3657600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dirty="0" err="1" smtClean="0"/>
              <a:t>Menyalin</a:t>
            </a:r>
            <a:r>
              <a:rPr lang="id-ID" sz="2800" b="1" dirty="0" smtClean="0"/>
              <a:t>,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Mengumpulkan</a:t>
            </a:r>
            <a:r>
              <a:rPr lang="id-ID" sz="2800" b="1" dirty="0" smtClean="0"/>
              <a:t>, </a:t>
            </a:r>
            <a:r>
              <a:rPr lang="en-US" sz="2800" b="1" dirty="0" err="1" smtClean="0"/>
              <a:t>Menjalankan</a:t>
            </a:r>
            <a:endParaRPr lang="en-US" sz="2800" b="1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dirty="0" err="1" smtClean="0"/>
              <a:t>Mengetik</a:t>
            </a:r>
            <a:r>
              <a:rPr lang="id-ID" sz="2800" b="1" dirty="0" smtClean="0"/>
              <a:t>,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Menghimpun</a:t>
            </a:r>
            <a:r>
              <a:rPr lang="id-ID" sz="2800" b="1" dirty="0" smtClean="0"/>
              <a:t>,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Mengoperasikan</a:t>
            </a:r>
            <a:endParaRPr lang="en-US" sz="2800" b="1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dirty="0" err="1" smtClean="0"/>
              <a:t>Menarik</a:t>
            </a:r>
            <a:r>
              <a:rPr lang="id-ID" sz="2800" b="1" dirty="0" smtClean="0"/>
              <a:t>,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Menggandakan</a:t>
            </a:r>
            <a:r>
              <a:rPr lang="id-ID" sz="2800" b="1" dirty="0" smtClean="0"/>
              <a:t>,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Memberhentikan</a:t>
            </a:r>
            <a:endParaRPr lang="en-US" sz="2800" b="1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dirty="0" err="1" smtClean="0"/>
              <a:t>Melayani</a:t>
            </a:r>
            <a:r>
              <a:rPr lang="id-ID" sz="2800" b="1" dirty="0" smtClean="0"/>
              <a:t>,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Membubuhkan</a:t>
            </a:r>
            <a:r>
              <a:rPr lang="en-US" sz="2800" b="1" dirty="0" smtClean="0"/>
              <a:t>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dirty="0" err="1" smtClean="0"/>
              <a:t>Menganalisis</a:t>
            </a:r>
            <a:r>
              <a:rPr lang="id-ID" sz="2800" b="1" dirty="0" smtClean="0"/>
              <a:t>,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Mengkompilasikan</a:t>
            </a:r>
            <a:r>
              <a:rPr lang="id-ID" sz="2800" b="1" dirty="0" smtClean="0"/>
              <a:t>,</a:t>
            </a:r>
            <a:endParaRPr lang="en-US" sz="2800" b="1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dirty="0" err="1" smtClean="0"/>
              <a:t>Mengolah</a:t>
            </a:r>
            <a:r>
              <a:rPr lang="id-ID" sz="2800" b="1" dirty="0" smtClean="0"/>
              <a:t>, </a:t>
            </a:r>
            <a:r>
              <a:rPr lang="en-US" sz="2800" b="1" dirty="0" err="1" smtClean="0"/>
              <a:t>Menggolongkan</a:t>
            </a:r>
            <a:r>
              <a:rPr lang="en-US" sz="2800" b="1" dirty="0" smtClean="0"/>
              <a:t> </a:t>
            </a: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25" y="692150"/>
            <a:ext cx="7458075" cy="7556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E5295F"/>
                </a:solidFill>
                <a:latin typeface="Book Antiqua" pitchFamily="18" charset="0"/>
              </a:rPr>
              <a:t>CONTOH (</a:t>
            </a:r>
            <a:r>
              <a:rPr lang="en-US" sz="2400" dirty="0" err="1" smtClean="0">
                <a:solidFill>
                  <a:srgbClr val="E5295F"/>
                </a:solidFill>
                <a:latin typeface="Book Antiqua" pitchFamily="18" charset="0"/>
              </a:rPr>
              <a:t>Lanjutan</a:t>
            </a:r>
            <a:r>
              <a:rPr lang="en-US" sz="2400" dirty="0" smtClean="0">
                <a:solidFill>
                  <a:srgbClr val="E5295F"/>
                </a:solidFill>
                <a:latin typeface="Book Antiqua" pitchFamily="18" charset="0"/>
              </a:rPr>
              <a:t>) …</a:t>
            </a:r>
            <a:endParaRPr lang="en-US" sz="2000" dirty="0" smtClean="0">
              <a:solidFill>
                <a:srgbClr val="E5295F"/>
              </a:solidFill>
              <a:latin typeface="Book Antiqu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allAtOnce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381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VERIFIKASI HASIL ANJAB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295400"/>
          <a:ext cx="7162801" cy="4648198"/>
        </p:xfrm>
        <a:graphic>
          <a:graphicData uri="http://schemas.openxmlformats.org/drawingml/2006/table">
            <a:tbl>
              <a:tblPr/>
              <a:tblGrid>
                <a:gridCol w="304800"/>
                <a:gridCol w="4721727"/>
                <a:gridCol w="1068137"/>
                <a:gridCol w="1068137"/>
              </a:tblGrid>
              <a:tr h="26110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  <a:endParaRPr lang="id-ID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Calibri"/>
                          <a:ea typeface="Calibri"/>
                          <a:cs typeface="Times New Roman"/>
                        </a:rPr>
                        <a:t>ASPEK PENTING YANG DIVERIFIKASI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Calibri"/>
                          <a:ea typeface="Calibri"/>
                          <a:cs typeface="Times New Roman"/>
                        </a:rPr>
                        <a:t>KESESUAIAN/KELENGKAPAN?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261109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Calibri"/>
                          <a:ea typeface="Calibri"/>
                          <a:cs typeface="Times New Roman"/>
                        </a:rPr>
                        <a:t>YA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Calibri"/>
                          <a:ea typeface="Calibri"/>
                          <a:cs typeface="Times New Roman"/>
                        </a:rPr>
                        <a:t>TIDAK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KELENGKAPAN ISIAN FORMULIR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PENULISAN IKHTISAR DAN URAIAN TUGAS SESUAI KAEDAH (“WHW”+KALIMAT AKTIF)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4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id-ID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LINGKUP URAIAN TUGAS (STRUKTURAL:POAC+TEKNIS+MEMBUAT LAPORAN+TUGAS LAIN-LAIN; TEKNIS:TEKNIS+MEMBUAT LAPORAN+TUGAS LAIN-LAIN)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TAHAPAN KERJA YANG BERURUTAN/SEKUENSIS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KESESUAIAN URAIAN TUGAS TEKNIS DENGAN TUGAS FUNGSI/SOTK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LINGKUP TANGGUNG JAWAB  &amp; WEWENANG(BAHAN, ALAT, PROSES, HASIL, DAN ORANG)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6.</a:t>
                      </a:r>
                      <a:endParaRPr lang="id-ID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Times New Roman"/>
                        </a:rPr>
                        <a:t>KESESUAI</a:t>
                      </a:r>
                      <a:r>
                        <a:rPr lang="id-ID" sz="100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000" smtClean="0">
                          <a:latin typeface="Calibri"/>
                          <a:ea typeface="Calibri"/>
                          <a:cs typeface="Times New Roman"/>
                        </a:rPr>
                        <a:t>N </a:t>
                      </a:r>
                      <a:r>
                        <a:rPr lang="en-US" sz="1000">
                          <a:latin typeface="Calibri"/>
                          <a:ea typeface="Calibri"/>
                          <a:cs typeface="Times New Roman"/>
                        </a:rPr>
                        <a:t>PERSYARATAN JABATAN DENGAN TUGAS DAN UNSUR2 LAINNYA</a:t>
                      </a:r>
                      <a:endParaRPr lang="id-ID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444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alibri"/>
                          <a:ea typeface="Calibri"/>
                          <a:cs typeface="Times New Roman"/>
                        </a:rPr>
                        <a:t>CATATAN VERIFIKATOR:</a:t>
                      </a:r>
                      <a:endParaRPr lang="id-ID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498080" cy="48006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TERIMA KASIH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NAMA JABATAN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Ringkas</a:t>
            </a:r>
            <a:endParaRPr lang="en-US" dirty="0" smtClean="0"/>
          </a:p>
          <a:p>
            <a:r>
              <a:rPr lang="en-US" dirty="0" err="1" smtClean="0"/>
              <a:t>Substantif</a:t>
            </a:r>
            <a:endParaRPr lang="en-US" dirty="0" smtClean="0"/>
          </a:p>
          <a:p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pembaca</a:t>
            </a:r>
            <a:endParaRPr lang="en-US" dirty="0" smtClean="0"/>
          </a:p>
          <a:p>
            <a:r>
              <a:rPr lang="en-US" dirty="0" err="1" smtClean="0"/>
              <a:t>Penamaan</a:t>
            </a:r>
            <a:r>
              <a:rPr lang="en-US" dirty="0" smtClean="0"/>
              <a:t> JFU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Bahan</a:t>
            </a:r>
            <a:r>
              <a:rPr lang="en-US" dirty="0" smtClean="0"/>
              <a:t> (</a:t>
            </a:r>
            <a:r>
              <a:rPr lang="en-US" dirty="0" err="1" smtClean="0"/>
              <a:t>Pengumpul</a:t>
            </a:r>
            <a:r>
              <a:rPr lang="en-US" dirty="0" smtClean="0"/>
              <a:t>, </a:t>
            </a:r>
            <a:r>
              <a:rPr lang="en-US" dirty="0" err="1" smtClean="0"/>
              <a:t>Pengadministrasi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Alat</a:t>
            </a:r>
            <a:r>
              <a:rPr lang="en-US" dirty="0" smtClean="0"/>
              <a:t> (Operator)</a:t>
            </a:r>
          </a:p>
          <a:p>
            <a:pPr lvl="1"/>
            <a:r>
              <a:rPr lang="en-US" dirty="0" err="1" smtClean="0"/>
              <a:t>Hasil</a:t>
            </a:r>
            <a:r>
              <a:rPr lang="en-US" dirty="0" smtClean="0"/>
              <a:t> (</a:t>
            </a:r>
            <a:r>
              <a:rPr lang="en-US" dirty="0" err="1" smtClean="0"/>
              <a:t>Penyusun</a:t>
            </a:r>
            <a:r>
              <a:rPr lang="en-US" dirty="0" smtClean="0"/>
              <a:t>, </a:t>
            </a:r>
            <a:r>
              <a:rPr lang="en-US" dirty="0" err="1" smtClean="0"/>
              <a:t>Pengonsep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Proses</a:t>
            </a:r>
            <a:r>
              <a:rPr lang="en-US" dirty="0" smtClean="0"/>
              <a:t> (</a:t>
            </a:r>
            <a:r>
              <a:rPr lang="en-US" dirty="0" err="1" smtClean="0"/>
              <a:t>Pemroses</a:t>
            </a:r>
            <a:r>
              <a:rPr lang="en-US" dirty="0" smtClean="0"/>
              <a:t>, </a:t>
            </a:r>
            <a:r>
              <a:rPr lang="en-US" dirty="0" err="1" smtClean="0"/>
              <a:t>Pengolah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KODE JABATAN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pengadministrasian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Pengkodean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format </a:t>
            </a:r>
            <a:r>
              <a:rPr lang="en-US" dirty="0" err="1" smtClean="0"/>
              <a:t>kode</a:t>
            </a:r>
            <a:r>
              <a:rPr lang="en-US" dirty="0" smtClean="0"/>
              <a:t> yang </a:t>
            </a:r>
            <a:r>
              <a:rPr lang="en-US" dirty="0" err="1" smtClean="0"/>
              <a:t>seragam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letak</a:t>
            </a:r>
            <a:r>
              <a:rPr lang="en-US" dirty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sz="2400" dirty="0" err="1" smtClean="0"/>
              <a:t>contoh</a:t>
            </a:r>
            <a:r>
              <a:rPr lang="en-US" sz="2400" dirty="0" smtClean="0"/>
              <a:t>: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Kepala</a:t>
            </a:r>
            <a:r>
              <a:rPr lang="en-US" sz="2400" dirty="0" smtClean="0"/>
              <a:t> Sub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Tata Usaha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unit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Sekretariat</a:t>
            </a:r>
            <a:r>
              <a:rPr lang="en-US" sz="2400" dirty="0" smtClean="0"/>
              <a:t> </a:t>
            </a:r>
            <a:r>
              <a:rPr lang="en-US" sz="2400" dirty="0" err="1" smtClean="0"/>
              <a:t>Utama</a:t>
            </a:r>
            <a:r>
              <a:rPr lang="en-US" sz="2400" dirty="0" smtClean="0"/>
              <a:t> (Es. I), Biro </a:t>
            </a:r>
            <a:r>
              <a:rPr lang="en-US" sz="2400" dirty="0" err="1" smtClean="0"/>
              <a:t>Umum</a:t>
            </a:r>
            <a:r>
              <a:rPr lang="en-US" sz="2400" dirty="0" smtClean="0"/>
              <a:t> (Es. II),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Persuratan</a:t>
            </a:r>
            <a:r>
              <a:rPr lang="en-US" sz="2400" dirty="0" smtClean="0"/>
              <a:t> (Es. III)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i="1" dirty="0" smtClean="0"/>
              <a:t>Unit </a:t>
            </a:r>
            <a:r>
              <a:rPr lang="en-US" sz="2400" i="1" dirty="0" err="1" smtClean="0"/>
              <a:t>Kerja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Eselon</a:t>
            </a:r>
            <a:r>
              <a:rPr lang="en-US" sz="2400" i="1" dirty="0" smtClean="0"/>
              <a:t> IV </a:t>
            </a:r>
            <a:r>
              <a:rPr lang="en-US" sz="2400" i="1" dirty="0" err="1" smtClean="0"/>
              <a:t>tidak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dituliskan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karena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jabatan</a:t>
            </a:r>
            <a:r>
              <a:rPr lang="en-US" sz="2400" i="1" dirty="0" smtClean="0"/>
              <a:t> yang </a:t>
            </a:r>
            <a:r>
              <a:rPr lang="en-US" sz="2400" i="1" dirty="0" err="1" smtClean="0"/>
              <a:t>dianalisis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adalah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jabatan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struktural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eselon</a:t>
            </a:r>
            <a:r>
              <a:rPr lang="en-US" sz="2400" i="1" dirty="0" smtClean="0"/>
              <a:t> IV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00C6-A770-4B4E-8B6E-9E73D56B30A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1933</TotalTime>
  <Words>3232</Words>
  <Application>Microsoft Office PowerPoint</Application>
  <PresentationFormat>On-screen Show (4:3)</PresentationFormat>
  <Paragraphs>772</Paragraphs>
  <Slides>63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Solstice</vt:lpstr>
      <vt:lpstr>ANALISIS JABATAN</vt:lpstr>
      <vt:lpstr>PENGANTAR ANALISIS JABATAN</vt:lpstr>
      <vt:lpstr>PEMANFAATAN INFORMASI JABATAN</vt:lpstr>
      <vt:lpstr>Slide 4</vt:lpstr>
      <vt:lpstr>BUTIR INFORMASI JABATAN</vt:lpstr>
      <vt:lpstr>IDENTITAS JABATAN</vt:lpstr>
      <vt:lpstr>NAMA JABATAN</vt:lpstr>
      <vt:lpstr>KODE JABATAN</vt:lpstr>
      <vt:lpstr>UNIT KERJA</vt:lpstr>
      <vt:lpstr>KEDUDUKAN DALAM STRUKTUR</vt:lpstr>
      <vt:lpstr>IKHTISAR JABATAN</vt:lpstr>
      <vt:lpstr>URAIAN JABATAN</vt:lpstr>
      <vt:lpstr>URAIAN TUGAS</vt:lpstr>
      <vt:lpstr>STRUKTUR PENYUSUNAN TUGAS</vt:lpstr>
      <vt:lpstr>BAHAN KERJA</vt:lpstr>
      <vt:lpstr>ALAT KERJA</vt:lpstr>
      <vt:lpstr>HASIL KERJA</vt:lpstr>
      <vt:lpstr>TANGGUNG JAWAB</vt:lpstr>
      <vt:lpstr>WEWENANG</vt:lpstr>
      <vt:lpstr>KORELASI JABATAN</vt:lpstr>
      <vt:lpstr>KONDISI LINGKUNGAN KERJA</vt:lpstr>
      <vt:lpstr>KEADAAN RESIKO BAHAYA</vt:lpstr>
      <vt:lpstr>SYARAT JABATAN</vt:lpstr>
      <vt:lpstr>PANGKAT / GOLONGAN RUANG</vt:lpstr>
      <vt:lpstr>PENDIDIKAN</vt:lpstr>
      <vt:lpstr>PELATIHAN</vt:lpstr>
      <vt:lpstr>PENGALAMAN KERJA</vt:lpstr>
      <vt:lpstr>PENGETAHUAN</vt:lpstr>
      <vt:lpstr>KETERAMPILAN</vt:lpstr>
      <vt:lpstr>BAKAT KERJA</vt:lpstr>
      <vt:lpstr>JENIS BAKAT KERJA</vt:lpstr>
      <vt:lpstr>TEMPERAMEN</vt:lpstr>
      <vt:lpstr>JENIS TEMPERAMEN KERJA</vt:lpstr>
      <vt:lpstr>TABEL ILUSTRASI TEMPERAMEN</vt:lpstr>
      <vt:lpstr>TABEL ILUSTRASI TEMPERAMEN (2)</vt:lpstr>
      <vt:lpstr>TABEL ILUSTRASI TEMPERAMEN (3)</vt:lpstr>
      <vt:lpstr>TABEL ILUSTRASI TEMPERAMEN (4)</vt:lpstr>
      <vt:lpstr>MINAT KERJA</vt:lpstr>
      <vt:lpstr>JENIS MINAT KERJA BIPOLER</vt:lpstr>
      <vt:lpstr>JENIS MINAT KERJA HOLLAND</vt:lpstr>
      <vt:lpstr>Slide 41</vt:lpstr>
      <vt:lpstr>PENENTUAN MINAT DAN ALTERNATIFNYA</vt:lpstr>
      <vt:lpstr>UPAYA FISIK</vt:lpstr>
      <vt:lpstr>JENIS UPAYA FISIK</vt:lpstr>
      <vt:lpstr>KONDISI FISIK</vt:lpstr>
      <vt:lpstr>FUNGSI PEKERJA</vt:lpstr>
      <vt:lpstr>FORMULA PENULISAN  URAIAN TUGAS</vt:lpstr>
      <vt:lpstr>Slide 48</vt:lpstr>
      <vt:lpstr>CONTOH KATA KERJA UNTUK TUGAS MANAJERIAL</vt:lpstr>
      <vt:lpstr>Slide 50</vt:lpstr>
      <vt:lpstr>CARA PENULISAN URAIAN TUGAS SETINGKAT ESELON I</vt:lpstr>
      <vt:lpstr>3. Mengendalikan ……………… berdasarkan / sesuai  dengan ………….. sebagai / agar / untuk 4.   Mengkoordinasikan ……………… berdasarkan /   sesuai dengan ……….….. sebagai / agar / untuk  5.  Mengarahkan ………………  berdasarkan / sesuai  dengan ……….….. sebagai / agar / untuk 6.  Membina ………………………...... berdasarkan /  sesuai  dengan ……...….. sebagai / agar /  untuk</vt:lpstr>
      <vt:lpstr>Slide 53</vt:lpstr>
      <vt:lpstr>CARA PENULISAN URAIAN TUGAS SETINGKAT ESELON II</vt:lpstr>
      <vt:lpstr>Slide 55</vt:lpstr>
      <vt:lpstr>Slide 56</vt:lpstr>
      <vt:lpstr>Slide 57</vt:lpstr>
      <vt:lpstr>CARA PENULISAN URAIAN TUGAS SETINGKAT ESELON IV</vt:lpstr>
      <vt:lpstr>Slide 59</vt:lpstr>
      <vt:lpstr>CONTOH :   KATA KERJA JABATAN FUNGSIONAL UMUM         ( NON MANAJERIAL )</vt:lpstr>
      <vt:lpstr>CONTOH (Lanjutan) …</vt:lpstr>
      <vt:lpstr>Slide 62</vt:lpstr>
      <vt:lpstr>Slide 63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Edge-11</dc:creator>
  <cp:lastModifiedBy>user</cp:lastModifiedBy>
  <cp:revision>177</cp:revision>
  <dcterms:created xsi:type="dcterms:W3CDTF">2011-11-25T07:45:26Z</dcterms:created>
  <dcterms:modified xsi:type="dcterms:W3CDTF">2015-05-12T04:01:44Z</dcterms:modified>
</cp:coreProperties>
</file>